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8" r:id="rId1"/>
  </p:sldMasterIdLst>
  <p:notesMasterIdLst>
    <p:notesMasterId r:id="rId27"/>
  </p:notesMasterIdLst>
  <p:sldIdLst>
    <p:sldId id="325" r:id="rId2"/>
    <p:sldId id="303" r:id="rId3"/>
    <p:sldId id="321" r:id="rId4"/>
    <p:sldId id="322" r:id="rId5"/>
    <p:sldId id="315" r:id="rId6"/>
    <p:sldId id="269" r:id="rId7"/>
    <p:sldId id="324" r:id="rId8"/>
    <p:sldId id="258" r:id="rId9"/>
    <p:sldId id="308" r:id="rId10"/>
    <p:sldId id="316" r:id="rId11"/>
    <p:sldId id="318" r:id="rId12"/>
    <p:sldId id="291" r:id="rId13"/>
    <p:sldId id="309" r:id="rId14"/>
    <p:sldId id="273" r:id="rId15"/>
    <p:sldId id="293" r:id="rId16"/>
    <p:sldId id="270" r:id="rId17"/>
    <p:sldId id="323" r:id="rId18"/>
    <p:sldId id="306" r:id="rId19"/>
    <p:sldId id="298" r:id="rId20"/>
    <p:sldId id="300" r:id="rId21"/>
    <p:sldId id="310" r:id="rId22"/>
    <p:sldId id="312" r:id="rId23"/>
    <p:sldId id="314" r:id="rId24"/>
    <p:sldId id="313" r:id="rId25"/>
    <p:sldId id="290" r:id="rId26"/>
  </p:sldIdLst>
  <p:sldSz cx="9144000" cy="6858000" type="screen4x3"/>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E973175F-2D06-4D99-BCCC-039200F7DE96}">
  <a:tblStyle styleId="{E973175F-2D06-4D99-BCCC-039200F7DE96}"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B1C50809-9DC3-487A-814D-491A8C28CBC8}" styleName="Table_1">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53F3C9C5-F7D5-42D9-8904-BA818F499772}" styleName="Table_2">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FBCA8625-8145-4A19-A2B7-DD45000CDA27}" styleName="Table_3">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E89B19BA-4E60-4AAF-A3B7-FB3DD712957A}" styleName="Table_4">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00" autoAdjust="0"/>
    <p:restoredTop sz="74972" autoAdjust="0"/>
  </p:normalViewPr>
  <p:slideViewPr>
    <p:cSldViewPr>
      <p:cViewPr varScale="1">
        <p:scale>
          <a:sx n="64" d="100"/>
          <a:sy n="64" d="100"/>
        </p:scale>
        <p:origin x="-195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1"/>
            <a:ext cx="3169919" cy="480059"/>
          </a:xfrm>
          <a:prstGeom prst="rect">
            <a:avLst/>
          </a:prstGeom>
          <a:noFill/>
          <a:ln>
            <a:noFill/>
          </a:ln>
        </p:spPr>
        <p:txBody>
          <a:bodyPr lIns="94831" tIns="94831" rIns="94831" bIns="94831"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4143587" y="1"/>
            <a:ext cx="3169919" cy="480059"/>
          </a:xfrm>
          <a:prstGeom prst="rect">
            <a:avLst/>
          </a:prstGeom>
          <a:noFill/>
          <a:ln>
            <a:noFill/>
          </a:ln>
        </p:spPr>
        <p:txBody>
          <a:bodyPr lIns="94831" tIns="94831" rIns="94831" bIns="94831"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31519" y="4560569"/>
            <a:ext cx="5852159" cy="4320539"/>
          </a:xfrm>
          <a:prstGeom prst="rect">
            <a:avLst/>
          </a:prstGeom>
          <a:noFill/>
          <a:ln>
            <a:noFill/>
          </a:ln>
        </p:spPr>
        <p:txBody>
          <a:bodyPr lIns="94831" tIns="94831" rIns="94831" bIns="94831"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1" y="9119474"/>
            <a:ext cx="3169919" cy="480059"/>
          </a:xfrm>
          <a:prstGeom prst="rect">
            <a:avLst/>
          </a:prstGeom>
          <a:noFill/>
          <a:ln>
            <a:noFill/>
          </a:ln>
        </p:spPr>
        <p:txBody>
          <a:bodyPr lIns="94831" tIns="94831" rIns="94831" bIns="94831"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4143587" y="9119474"/>
            <a:ext cx="3169919" cy="480059"/>
          </a:xfrm>
          <a:prstGeom prst="rect">
            <a:avLst/>
          </a:prstGeom>
          <a:noFill/>
          <a:ln>
            <a:noFill/>
          </a:ln>
        </p:spPr>
        <p:txBody>
          <a:bodyPr lIns="94831" tIns="94831" rIns="94831" bIns="94831"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xmlns="" val="17964690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ealthcare.gov/news/factsheets/2010/07/preventive-services-list.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731519" y="4560569"/>
            <a:ext cx="5852159" cy="4320539"/>
          </a:xfrm>
          <a:prstGeom prst="rect">
            <a:avLst/>
          </a:prstGeom>
        </p:spPr>
        <p:txBody>
          <a:bodyPr lIns="94831" tIns="94831" rIns="94831" bIns="94831" anchor="ctr" anchorCtr="0">
            <a:noAutofit/>
          </a:bodyPr>
          <a:lstStyle/>
          <a:p>
            <a:r>
              <a:rPr lang="en-US" dirty="0" smtClean="0"/>
              <a:t>Disclaimer:</a:t>
            </a:r>
            <a:r>
              <a:rPr lang="en-US" baseline="0" dirty="0" smtClean="0"/>
              <a:t>  This ACA is not the health reform bill UE would pass.  We have been consistent in our support for Single Payer (“Medicare For All”) going back to the 1940s.  However, the ACA is the law of the land, so we need to minimize impacts and leverage the law to our own benefit where possible.  </a:t>
            </a:r>
            <a:endParaRPr dirty="0"/>
          </a:p>
        </p:txBody>
      </p:sp>
      <p:sp>
        <p:nvSpPr>
          <p:cNvPr id="87" name="Shape 8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ways people will go into an exchange, buying a policy individually (either with or without subsidies) or through their employer buying</a:t>
            </a:r>
            <a:r>
              <a:rPr lang="en-US" baseline="0" dirty="0" smtClean="0"/>
              <a:t> in if they work for a small employer who is qualified.  </a:t>
            </a:r>
            <a:endParaRPr lang="en-US" dirty="0" smtClean="0"/>
          </a:p>
          <a:p>
            <a:endParaRPr lang="en-US" dirty="0" smtClean="0"/>
          </a:p>
          <a:p>
            <a:r>
              <a:rPr lang="en-US" dirty="0" smtClean="0"/>
              <a:t>No</a:t>
            </a:r>
            <a:r>
              <a:rPr lang="en-US" baseline="0" dirty="0" smtClean="0"/>
              <a:t> more differences to pricing based upon preexisting conditions with the exchanges</a:t>
            </a:r>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5674" indent="-296396">
              <a:spcBef>
                <a:spcPts val="664"/>
              </a:spcBef>
              <a:buClr>
                <a:schemeClr val="dk1"/>
              </a:buClr>
              <a:buSzPct val="166666"/>
            </a:pPr>
            <a:r>
              <a:rPr lang="en-US" dirty="0" smtClean="0">
                <a:solidFill>
                  <a:schemeClr val="dk1"/>
                </a:solidFill>
                <a:ea typeface="Calibri"/>
                <a:cs typeface="Calibri"/>
                <a:sym typeface="Calibri"/>
              </a:rPr>
              <a:t>Average private insurance now covers 80% of cost </a:t>
            </a:r>
          </a:p>
          <a:p>
            <a:pPr marL="355674" indent="-296396">
              <a:spcBef>
                <a:spcPts val="664"/>
              </a:spcBef>
              <a:buClr>
                <a:schemeClr val="dk1"/>
              </a:buClr>
              <a:buSzPct val="166666"/>
            </a:pPr>
            <a:endParaRPr lang="en-US" dirty="0" smtClean="0">
              <a:solidFill>
                <a:schemeClr val="dk1"/>
              </a:solidFill>
              <a:ea typeface="Calibri"/>
              <a:cs typeface="Calibri"/>
              <a:sym typeface="Calibri"/>
            </a:endParaRPr>
          </a:p>
          <a:p>
            <a:pPr marL="355674" indent="-296396">
              <a:spcBef>
                <a:spcPts val="664"/>
              </a:spcBef>
              <a:buClr>
                <a:schemeClr val="dk1"/>
              </a:buClr>
              <a:buSzPct val="166666"/>
            </a:pPr>
            <a:r>
              <a:rPr lang="en-US" dirty="0" smtClean="0">
                <a:solidFill>
                  <a:schemeClr val="dk1"/>
                </a:solidFill>
                <a:ea typeface="Calibri"/>
                <a:cs typeface="Calibri"/>
                <a:sym typeface="Calibri"/>
              </a:rPr>
              <a:t>Average HSA-qualified high-deductible plan 67%</a:t>
            </a:r>
          </a:p>
          <a:p>
            <a:pPr marL="355674" indent="-296396">
              <a:spcBef>
                <a:spcPts val="664"/>
              </a:spcBef>
              <a:buClr>
                <a:schemeClr val="dk1"/>
              </a:buClr>
              <a:buSzPct val="166666"/>
            </a:pPr>
            <a:endParaRPr lang="en-US" dirty="0" smtClean="0">
              <a:solidFill>
                <a:schemeClr val="dk1"/>
              </a:solidFill>
              <a:ea typeface="Calibri"/>
              <a:cs typeface="Calibri"/>
              <a:sym typeface="Calibri"/>
            </a:endParaRPr>
          </a:p>
          <a:p>
            <a:pPr marL="56908">
              <a:spcBef>
                <a:spcPts val="664"/>
              </a:spcBef>
              <a:buClr>
                <a:schemeClr val="dk1"/>
              </a:buClr>
              <a:buSzPct val="166666"/>
            </a:pPr>
            <a:r>
              <a:rPr lang="en-US" dirty="0" smtClean="0">
                <a:solidFill>
                  <a:schemeClr val="dk1"/>
                </a:solidFill>
                <a:ea typeface="Calibri"/>
                <a:cs typeface="Calibri"/>
                <a:sym typeface="Calibri"/>
              </a:rPr>
              <a:t>Within a tier of coverage, all plans should have the same total out-of-pocket costs, but the plan distribution between coinsurance, copays, and deductibles may differ</a:t>
            </a:r>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Requirements:</a:t>
            </a:r>
          </a:p>
          <a:p>
            <a:endParaRPr lang="en-US" dirty="0" smtClean="0"/>
          </a:p>
          <a:p>
            <a:r>
              <a:rPr lang="en-US" dirty="0" smtClean="0"/>
              <a:t>Must not qualify for public insurance (Medicare, Medicaid, CHIP, TRICARE, etc)</a:t>
            </a:r>
          </a:p>
          <a:p>
            <a:endParaRPr lang="en-US" dirty="0" smtClean="0"/>
          </a:p>
          <a:p>
            <a:r>
              <a:rPr lang="en-US" dirty="0" smtClean="0"/>
              <a:t>Those with access to employer provided insurance excluded unless plan:</a:t>
            </a:r>
          </a:p>
          <a:p>
            <a:pPr marL="925830" lvl="1" indent="-514350">
              <a:buFont typeface="+mj-lt"/>
              <a:buAutoNum type="arabicPeriod"/>
            </a:pPr>
            <a:r>
              <a:rPr lang="en-US" dirty="0" smtClean="0"/>
              <a:t>Covers less than 60% of medical expenses, or</a:t>
            </a:r>
          </a:p>
          <a:p>
            <a:pPr marL="925830" lvl="1" indent="-514350">
              <a:buFont typeface="+mj-lt"/>
              <a:buAutoNum type="arabicPeriod"/>
            </a:pPr>
            <a:r>
              <a:rPr lang="en-US" dirty="0" smtClean="0"/>
              <a:t>Costs more than 9.5% of household income to pay for the cost of the single premium</a:t>
            </a:r>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sz="1000" dirty="0" smtClean="0"/>
              <a:t>The special tax benefits to the smallest employers which</a:t>
            </a:r>
            <a:r>
              <a:rPr lang="en-US" sz="1000" baseline="0" dirty="0" smtClean="0"/>
              <a:t> phased in in 2010 for providing health insurance rise in 2014.  For-profit businesses see their maximum credit rise from 35% to 50% of the value of insurance, and tax-exempt small-employers see their credit rise from 25% to 35%.  They can only get this credit for a maximum of two years, however.  The maximum tax credit is earned by employers who have less than 10 workers, or those whose workforce has average taxable wages of $25,000 or less.  </a:t>
            </a:r>
          </a:p>
          <a:p>
            <a:endParaRPr lang="en-US" sz="1000" baseline="0" dirty="0" smtClean="0"/>
          </a:p>
          <a:p>
            <a:r>
              <a:rPr lang="en-US" sz="1000" baseline="0" dirty="0" smtClean="0"/>
              <a:t>Employer size is based upon common ownership, meaning separately incorporated branches are not separate small businesses for purposes of the ACA.  If there are 40 employees at one location and 70 at another, the count is over 100 and the employer does not qualify as a small business.  The only exception is when a larger global company employs less than 50-100 employees within the U.S.  </a:t>
            </a:r>
            <a:r>
              <a:rPr lang="en-US" sz="1000" b="1" dirty="0" smtClean="0"/>
              <a:t>Public employers can enroll in an exchange,</a:t>
            </a:r>
            <a:r>
              <a:rPr lang="en-US" sz="1000" b="1" baseline="0" dirty="0" smtClean="0"/>
              <a:t> if they meet the above requirements, </a:t>
            </a:r>
            <a:r>
              <a:rPr lang="en-US" sz="1000" b="0" baseline="0" dirty="0" smtClean="0"/>
              <a:t>as can nonprofits.  </a:t>
            </a:r>
          </a:p>
          <a:p>
            <a:endParaRPr lang="en-US" sz="1000" b="0" baseline="0" dirty="0" smtClean="0"/>
          </a:p>
          <a:p>
            <a:r>
              <a:rPr lang="en-US" sz="1000" b="0" baseline="0" dirty="0" smtClean="0"/>
              <a:t>Premiums are billed to employers as if they are unsubsidized individual exchange premiums, meaning the oldest workers (64) cost three times what the youngest workers (20) cost, and there is up to a 50% premium surcharge for smoking.  Employers do not need to pass on these costs without modification to workers however.  </a:t>
            </a:r>
            <a:endParaRPr lang="en-US" sz="1000" b="1" dirty="0" smtClean="0"/>
          </a:p>
          <a:p>
            <a:endParaRPr lang="en-US" sz="1000" dirty="0" smtClean="0"/>
          </a:p>
          <a:p>
            <a:r>
              <a:rPr lang="en-US" sz="1000" dirty="0" smtClean="0"/>
              <a:t>Employers don’t pay a group rate</a:t>
            </a:r>
            <a:r>
              <a:rPr lang="en-US" sz="1000" baseline="0" dirty="0" smtClean="0"/>
              <a:t> – instead, they get a “shopping list” totaling the cost for each individual plan a worker chooses.  </a:t>
            </a:r>
            <a:endParaRPr lang="en-US" sz="1000" dirty="0" smtClean="0"/>
          </a:p>
          <a:p>
            <a:endParaRPr lang="en-US" sz="1000" dirty="0" smtClean="0"/>
          </a:p>
          <a:p>
            <a:r>
              <a:rPr lang="en-US" sz="1000" dirty="0" smtClean="0"/>
              <a:t>Due to delays, federal-run exchanges (and some state exchanges) won’t offer multiple plan choices to small employers until 2015.  In these</a:t>
            </a:r>
            <a:r>
              <a:rPr lang="en-US" sz="1000" baseline="0" dirty="0" smtClean="0"/>
              <a:t> cases, if the employer picks a plan in the first year, everyone is enrolled on it.  In future years, however, employees will be given a lump of cash which they can use to purchase any “small employer” plan at any coverage level.  </a:t>
            </a:r>
            <a:endParaRPr lang="en-US" sz="1000" dirty="0" smtClean="0"/>
          </a:p>
          <a:p>
            <a:endParaRPr lang="en-US" baseline="0" dirty="0" smtClean="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5" name="Shape 195"/>
          <p:cNvSpPr txBox="1">
            <a:spLocks noGrp="1"/>
          </p:cNvSpPr>
          <p:nvPr>
            <p:ph type="body" idx="1"/>
          </p:nvPr>
        </p:nvSpPr>
        <p:spPr>
          <a:xfrm>
            <a:off x="731519" y="4560569"/>
            <a:ext cx="5852159" cy="4320539"/>
          </a:xfrm>
          <a:prstGeom prst="rect">
            <a:avLst/>
          </a:prstGeom>
          <a:noFill/>
          <a:ln>
            <a:noFill/>
          </a:ln>
        </p:spPr>
        <p:txBody>
          <a:bodyPr lIns="96646" tIns="48310" rIns="96646" bIns="48310" anchor="t" anchorCtr="0">
            <a:noAutofit/>
          </a:bodyPr>
          <a:lstStyle/>
          <a:p>
            <a:pPr>
              <a:buNone/>
            </a:pPr>
            <a:r>
              <a:rPr lang="en-US" dirty="0"/>
              <a:t>If we have a </a:t>
            </a:r>
            <a:r>
              <a:rPr lang="en-US" dirty="0" smtClean="0"/>
              <a:t>small employer </a:t>
            </a:r>
            <a:r>
              <a:rPr lang="en-US" dirty="0"/>
              <a:t>plan, bargaining is a much simpler process, coming down to essentially three questions: </a:t>
            </a:r>
            <a:r>
              <a:rPr lang="en-US" dirty="0" smtClean="0"/>
              <a:t>what </a:t>
            </a:r>
            <a:r>
              <a:rPr lang="en-US" dirty="0"/>
              <a:t>tier </a:t>
            </a:r>
            <a:r>
              <a:rPr lang="en-US" dirty="0" smtClean="0"/>
              <a:t>or tiers the </a:t>
            </a:r>
            <a:r>
              <a:rPr lang="en-US" dirty="0"/>
              <a:t>contract provides for the members, </a:t>
            </a:r>
            <a:r>
              <a:rPr lang="en-US" dirty="0" smtClean="0"/>
              <a:t>whether members can enroll in any plan within a tier, and </a:t>
            </a:r>
            <a:r>
              <a:rPr lang="en-US" dirty="0"/>
              <a:t>the structure and level of premium cost sharing.  </a:t>
            </a:r>
          </a:p>
          <a:p>
            <a:endParaRPr dirty="0"/>
          </a:p>
          <a:p>
            <a:pPr>
              <a:buNone/>
            </a:pPr>
            <a:r>
              <a:rPr lang="en-US" dirty="0" smtClean="0"/>
              <a:t>Remember that most </a:t>
            </a:r>
            <a:r>
              <a:rPr lang="en-US" dirty="0"/>
              <a:t>insured workforces </a:t>
            </a:r>
            <a:r>
              <a:rPr lang="en-US" dirty="0" smtClean="0"/>
              <a:t>currently have </a:t>
            </a:r>
            <a:r>
              <a:rPr lang="en-US" dirty="0"/>
              <a:t>coverage similar to gold, but silver is the </a:t>
            </a:r>
            <a:r>
              <a:rPr lang="en-US" dirty="0" smtClean="0"/>
              <a:t>new default</a:t>
            </a:r>
            <a:r>
              <a:rPr lang="en-US" dirty="0"/>
              <a:t>, so in most cases, gold or platinum should be our goal.  </a:t>
            </a:r>
          </a:p>
          <a:p>
            <a:endParaRPr dirty="0"/>
          </a:p>
          <a:p>
            <a:pPr>
              <a:buNone/>
            </a:pPr>
            <a:r>
              <a:rPr lang="en-US" dirty="0"/>
              <a:t>When it comes to cost sharing, keep in mind that </a:t>
            </a:r>
            <a:r>
              <a:rPr lang="en-US" dirty="0" smtClean="0"/>
              <a:t>small employer </a:t>
            </a:r>
            <a:r>
              <a:rPr lang="en-US" dirty="0"/>
              <a:t>plans are unsubsidized by the government, and thus can vary up to 300% between the youngest and oldest workers.  Thus if we have contract language specifying employees pay 10% of the premium, workers of different ages could pay anywhere from $50 to $150 per month for identical coverage.  This is a very bad idea – not just for shop solidarity, but for the employer, as it sets up a payment system which discriminates against older workers.  </a:t>
            </a:r>
          </a:p>
          <a:p>
            <a:endParaRPr dirty="0"/>
          </a:p>
        </p:txBody>
      </p:sp>
      <p:sp>
        <p:nvSpPr>
          <p:cNvPr id="196" name="Shape 196"/>
          <p:cNvSpPr txBox="1">
            <a:spLocks noGrp="1"/>
          </p:cNvSpPr>
          <p:nvPr>
            <p:ph type="sldNum" idx="12"/>
          </p:nvPr>
        </p:nvSpPr>
        <p:spPr>
          <a:xfrm>
            <a:off x="4143587" y="9119474"/>
            <a:ext cx="3169919" cy="480059"/>
          </a:xfrm>
          <a:prstGeom prst="rect">
            <a:avLst/>
          </a:prstGeom>
          <a:noFill/>
          <a:ln>
            <a:noFill/>
          </a:ln>
        </p:spPr>
        <p:txBody>
          <a:bodyPr lIns="96646" tIns="48310" rIns="96646" bIns="48310" anchor="b" anchorCtr="0">
            <a:noAutofit/>
          </a:bodyPr>
          <a:lstStyle/>
          <a:p>
            <a:pPr>
              <a:buSzPct val="25000"/>
            </a:pPr>
            <a:r>
              <a:rPr lang="en-US"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sz="1000" dirty="0" smtClean="0"/>
              <a:t>There are three different subsidies you get based upon income on the exchange.  </a:t>
            </a:r>
          </a:p>
          <a:p>
            <a:endParaRPr lang="en-US" sz="1000" dirty="0" smtClean="0"/>
          </a:p>
          <a:p>
            <a:r>
              <a:rPr lang="en-US" sz="1000" dirty="0" smtClean="0"/>
              <a:t>The first, for those under 400% of the poverty line, limits the maximum you can pay annually for premiums to a percentage of your income on a sliding scale.  Any costs above this are paid for through the government providing a tax credit, which is either given as part of the annual tax refund or, if preferred, in monthly installments.  Please note that this is based upon the second cheapest “silver” plan on the exchange, so if you want better coverage than this, you must pay for the difference yourself.  </a:t>
            </a:r>
          </a:p>
          <a:p>
            <a:endParaRPr lang="en-US" sz="1000" dirty="0" smtClean="0"/>
          </a:p>
          <a:p>
            <a:r>
              <a:rPr lang="en-US" sz="1000" dirty="0" smtClean="0"/>
              <a:t>The second subsidy, available to the lowest-income people, reduces the total cost of deductibles, coinsurance, and copays.  While for most people a baseline silver plan would result in roughly 30% cost sharing, for some low income people cost sharing could be as low as 6%.  These subsidies are only available if you enroll in a silver plan.  The federal government directly pays the insurer for the cost of this subsidy, so if your income is below 250% of the FPL, when the plan is offered to you you’ll see much higher levels of coverage for “baseline” plans.  </a:t>
            </a:r>
          </a:p>
          <a:p>
            <a:endParaRPr lang="en-US" sz="1000" dirty="0" smtClean="0"/>
          </a:p>
          <a:p>
            <a:r>
              <a:rPr lang="en-US" sz="1000" dirty="0" smtClean="0"/>
              <a:t>The final subsidy is a reduction of the annual out-of-pocket (OOP) maximum.  Similar to the second subsidy, this is paid for through direct payments to insurers.  As an example, a family at the 250% threshold enrolling in a plan with an out-of-pocket max which would normally be $8000 would see their annual limit reduced to $4,000.  </a:t>
            </a:r>
            <a:endParaRPr lang="en-US" sz="1000"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731519" y="4560569"/>
            <a:ext cx="5852159" cy="4320539"/>
          </a:xfrm>
          <a:prstGeom prst="rect">
            <a:avLst/>
          </a:prstGeom>
          <a:noFill/>
          <a:ln>
            <a:noFill/>
          </a:ln>
        </p:spPr>
        <p:txBody>
          <a:bodyPr lIns="96646" tIns="48310" rIns="96646" bIns="48310" anchor="t" anchorCtr="0">
            <a:noAutofit/>
          </a:bodyPr>
          <a:lstStyle/>
          <a:p>
            <a:pPr>
              <a:buSzPct val="25000"/>
            </a:pPr>
            <a:r>
              <a:rPr lang="en-US" sz="1000" dirty="0" smtClean="0"/>
              <a:t>Where does it make sense to consider eliminating employer coverage entirely and going over to the individual exchange?  First, the workplace must have fairly low wages.  With wages over $16 per hour, a substantial number of members will likely be over the 400% FPL threshold, be ineligible for subsidies, and thus really be harmed with any plan to eliminate employer-provided insurance.  We should keep in mind that even in lower-paid shops there may be some individuals – particularly those who have working spouses and don’t have dependent children at home – who may fall over the limit if their wages are substantially higher than the workplace average.  </a:t>
            </a:r>
          </a:p>
          <a:p>
            <a:endParaRPr lang="en-US" sz="1000" dirty="0" smtClean="0"/>
          </a:p>
          <a:p>
            <a:r>
              <a:rPr lang="en-US" sz="1000" dirty="0" smtClean="0"/>
              <a:t>In addition, we’d want to focus on smaller employers for several reasons.  First, employers of under 50 don’t have an employer mandate, hence pay no fine if they choose not to insure us.  Secondly, the deduction of the first 30 workers for all firms means that even those in the small to medium-sized range (50-200) get a substantial fine reduction compared to large employers.  Perhaps most important, however, is the mandate that 95%+ of employees must be ensured means it’s cost prohibitive for a larger employer to drop coverage for us unless they can drop it for everyone at once.  This </a:t>
            </a:r>
            <a:r>
              <a:rPr lang="en-US" sz="1000" dirty="0"/>
              <a:t>also goes for employers which are not particularly large, but have several bargaining units.  Imagine a school district, for example, which eliminated coverage for support staff.  The teacher’s contract isn’t up for two years, during which time the district would pay a fine on insured teachers as if they were uninsured.  Further, many teachers would make too much to qualify for subsidies, and they’d thus be very unlikely to wish to follow support staff into the exchange.  </a:t>
            </a:r>
          </a:p>
          <a:p>
            <a:endParaRPr sz="1000" dirty="0"/>
          </a:p>
          <a:p>
            <a:pPr>
              <a:buSzPct val="25000"/>
            </a:pPr>
            <a:r>
              <a:rPr lang="en-US" sz="1000" dirty="0" smtClean="0"/>
              <a:t>Generally speaking, the older the workforce of an employer, the better off employees will be with exchange coverage, as the value of subsidies is so much greater than the tax benefits that both the employer and employee gets for having insurance.  On the other hand, for small employers with young workforces, the small employer exchange may be a more attractive option, because premiums are so much cheaper.  </a:t>
            </a:r>
          </a:p>
          <a:p>
            <a:pPr>
              <a:buSzPct val="25000"/>
            </a:pPr>
            <a:endParaRPr lang="en-US" sz="1000" dirty="0" smtClean="0"/>
          </a:p>
          <a:p>
            <a:pPr>
              <a:buSzPct val="25000"/>
            </a:pPr>
            <a:r>
              <a:rPr lang="en-US" sz="1000" dirty="0" smtClean="0"/>
              <a:t>Keep </a:t>
            </a:r>
            <a:r>
              <a:rPr lang="en-US" sz="1000" dirty="0"/>
              <a:t>in mind that if the boss is willing to eliminate our coverage, he must be willing to eliminate his as well – and he’ll have to pay out of pocket.  </a:t>
            </a:r>
          </a:p>
        </p:txBody>
      </p:sp>
      <p:sp>
        <p:nvSpPr>
          <p:cNvPr id="175" name="Shape 175"/>
          <p:cNvSpPr txBox="1">
            <a:spLocks noGrp="1"/>
          </p:cNvSpPr>
          <p:nvPr>
            <p:ph type="sldNum" idx="12"/>
          </p:nvPr>
        </p:nvSpPr>
        <p:spPr>
          <a:xfrm>
            <a:off x="4143587" y="9119474"/>
            <a:ext cx="3169919" cy="480059"/>
          </a:xfrm>
          <a:prstGeom prst="rect">
            <a:avLst/>
          </a:prstGeom>
          <a:noFill/>
          <a:ln>
            <a:noFill/>
          </a:ln>
        </p:spPr>
        <p:txBody>
          <a:bodyPr lIns="96646" tIns="48310" rIns="96646" bIns="48310" anchor="b" anchorCtr="0">
            <a:noAutofit/>
          </a:bodyPr>
          <a:lstStyle/>
          <a:p>
            <a:pPr>
              <a:buSzPct val="25000"/>
            </a:pPr>
            <a:r>
              <a:rPr lang="en-US" dirty="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Some groups are offered insurance under a union contract, but not subject to employer mandates.  The largest group are spouses – employers must provide employee + child coverage, but they don’t need to cover spouses at all under the ACA.  Certain contracts also allow part-timers or pre-65 retirees into the group plan, often under pretty bad cost-sharing arrangements.</a:t>
            </a:r>
          </a:p>
          <a:p>
            <a:endParaRPr lang="en-US" dirty="0" smtClean="0"/>
          </a:p>
          <a:p>
            <a:pPr>
              <a:buNone/>
            </a:pPr>
            <a:r>
              <a:rPr lang="en-US" dirty="0" smtClean="0"/>
              <a:t>We certainly shouldn’t eliminate benefits for these people willy-nilly.  We need to carefully consider if the cost sharing under contract for these people is worse than what people would pay on the exchange, and if plans with comparable benefit levels exist.  For some people, particularly those who are required to pay 50%-100% of the cost to take part, the exchange will be a godsend, but only if we eliminate the contractual obligation to insure these groups.</a:t>
            </a:r>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smtClean="0"/>
              <a:t>Beginning on</a:t>
            </a:r>
            <a:r>
              <a:rPr lang="en-US" baseline="0" dirty="0" smtClean="0"/>
              <a:t> January 1, 2014, most people must have health insurance or pay a tax penalty.  Exceptions are those with religious exceptions, prisoners, members of Indian tribes, and people uninsured for less than three months.  Another exemption is for undocumented workers – however their children are covered by the mandate if they are citizens or documented immigrants.  Presumably in most cases they will qualify for Medicaid/CHIP.  There is also a rule that you cannot be forced to buy insurance if the cheapest regular plan on your exchange costs more than 8% of your income.  Due to this rule few people who make too much money to qualify for subsidies (more than 400% of the poverty line) but make less than $150,000 annually will be forced to by health insurance.  </a:t>
            </a:r>
          </a:p>
          <a:p>
            <a:endParaRPr lang="en-US" dirty="0" smtClean="0"/>
          </a:p>
          <a:p>
            <a:r>
              <a:rPr lang="en-US" dirty="0" smtClean="0"/>
              <a:t>The tax penalties that </a:t>
            </a:r>
            <a:r>
              <a:rPr lang="en-US" baseline="0" dirty="0" smtClean="0"/>
              <a:t>individuals pay annually for not having health insurance are based upon one of two measures – either a fixed amount for each adult and child in the family, or a percentage of your income, with the HIGHER of the two numbers being your annual fine.  In practical terms this means that lower-income households will usually face the annual flat fee, while higher-income households will instead get a percentage of their gross income deducted.  The fine phases in in 2014 and 2015.  By 2016 it reaches its max as a percent of income, but the per-person charges will still increase with inflation.   The tax penalty cannot be greater than cost of cheapest bronze coverage on the exchange.</a:t>
            </a:r>
            <a:endParaRPr lang="en-US" dirty="0" smtClean="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smtClean="0"/>
              <a:t>Vision</a:t>
            </a:r>
            <a:r>
              <a:rPr lang="en-US" baseline="0" dirty="0" smtClean="0"/>
              <a:t> &amp; dental plan benefit values NOT INCLUDED!</a:t>
            </a:r>
          </a:p>
          <a:p>
            <a:endParaRPr lang="en-US" baseline="0" dirty="0" smtClean="0"/>
          </a:p>
          <a:p>
            <a:r>
              <a:rPr lang="en-US" dirty="0" smtClean="0"/>
              <a:t>Insurance companies pay tax on premiums over limits for fully-insured plans.</a:t>
            </a:r>
            <a:r>
              <a:rPr lang="en-US" baseline="0" dirty="0" smtClean="0"/>
              <a:t>  </a:t>
            </a:r>
            <a:r>
              <a:rPr lang="en-US" dirty="0" smtClean="0"/>
              <a:t>Will try to convert tax into increased premiums, or refuse to offer good plans</a:t>
            </a:r>
            <a:br>
              <a:rPr lang="en-US" dirty="0" smtClean="0"/>
            </a:br>
            <a:endParaRPr lang="en-US" dirty="0" smtClean="0"/>
          </a:p>
          <a:p>
            <a:r>
              <a:rPr lang="en-US" dirty="0" smtClean="0"/>
              <a:t>Employer pays tax on HSA, HRA, and FSA contributions, along with self-insured plan.</a:t>
            </a:r>
            <a:r>
              <a:rPr lang="en-US" baseline="0" dirty="0" smtClean="0"/>
              <a:t>  </a:t>
            </a:r>
            <a:r>
              <a:rPr lang="en-US" dirty="0" smtClean="0"/>
              <a:t>Employers will try to slash benefits or pass costs to employees</a:t>
            </a:r>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baseline="0" dirty="0" smtClean="0"/>
              <a:t>The excise tax may eliminate health insurance plans that provide good coverage, forcing workers to pay a lot more out of pocket.</a:t>
            </a:r>
          </a:p>
          <a:p>
            <a:endParaRPr lang="en-US" baseline="0" dirty="0" smtClean="0"/>
          </a:p>
          <a:p>
            <a:r>
              <a:rPr lang="en-US" baseline="0" dirty="0" smtClean="0"/>
              <a:t>At the other extreme, workers who can’t afford health insurance through their employer now might actually get better and cheaper health coverage through the new state exchanges.</a:t>
            </a:r>
          </a:p>
          <a:p>
            <a:endParaRPr lang="en-US" baseline="0" dirty="0" smtClean="0"/>
          </a:p>
          <a:p>
            <a:r>
              <a:rPr lang="en-US" baseline="0" dirty="0" smtClean="0"/>
              <a:t>For those in between, health insurance premiums will continue to become more and more unaffordable as the price exceeds the wage, high deductible plans will become more common as the industry gets away from HMO’s and PPO’s, and we will be forced to mount major campaigns to prevent the further discrimination of lower hourly wage earners paying the same percentage of insurance premiums as higher salaried earners.</a:t>
            </a:r>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smtClean="0"/>
              <a:t>Certain</a:t>
            </a:r>
            <a:r>
              <a:rPr lang="en-US" baseline="0" dirty="0" smtClean="0"/>
              <a:t> groups may get higher limits set, if they have unfavorable age/gender spreads.  High risk include electrical and telecommunications installation/repair workers, longshoreman, emergency response, firefighting, law enforcement, construction, mining, agriculture, forestry, and fishing.  </a:t>
            </a:r>
          </a:p>
          <a:p>
            <a:endParaRPr lang="en-US" baseline="0" dirty="0" smtClean="0"/>
          </a:p>
          <a:p>
            <a:r>
              <a:rPr lang="en-US" baseline="0" dirty="0" smtClean="0"/>
              <a:t>If the costs for benefits to federal employees exceed certain level, limits may be pushed upward.</a:t>
            </a:r>
          </a:p>
          <a:p>
            <a:endParaRPr lang="en-US" baseline="0" dirty="0" smtClean="0"/>
          </a:p>
          <a:p>
            <a:r>
              <a:rPr lang="en-US" baseline="0" dirty="0" smtClean="0"/>
              <a:t>Assuming annual premium increases of 6%, a family plan which costs $1,750 per month today will be above the excise tax threshold in 2018.  Assuming the same cost escalation, a plan which now has a monthly premium cost for family of $1,500 per month would hit the excise tax threshold by 2023</a:t>
            </a:r>
          </a:p>
          <a:p>
            <a:endParaRPr lang="en-US" baseline="0" dirty="0" smtClean="0"/>
          </a:p>
          <a:p>
            <a:r>
              <a:rPr lang="en-US" baseline="0" dirty="0" smtClean="0"/>
              <a:t> </a:t>
            </a:r>
          </a:p>
          <a:p>
            <a:endParaRPr lang="en-US" baseline="0" dirty="0" smtClean="0"/>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465">
              <a:defRPr/>
            </a:pPr>
            <a:r>
              <a:rPr lang="en-US" baseline="0" dirty="0" smtClean="0"/>
              <a:t>Unions fought tooth and nail against excise tax – it ultimately didn’t end up as bad as it initially was, and the phase in was delayed by several years as a result of the labor movement.  But it will still have a bad impact.  </a:t>
            </a:r>
            <a:endParaRPr lang="en-US" dirty="0" smtClean="0"/>
          </a:p>
          <a:p>
            <a:endParaRPr lang="en-US" dirty="0" smtClean="0"/>
          </a:p>
          <a:p>
            <a:r>
              <a:rPr lang="en-US" dirty="0" smtClean="0"/>
              <a:t>If you can’t stop reductions</a:t>
            </a:r>
            <a:r>
              <a:rPr lang="en-US" baseline="0" dirty="0" smtClean="0"/>
              <a:t> in the value of the health plan due to the excise tax, demand pay increases to make up the difference.  If we have new out-of-pocket costs, the employer should provide additional wages (even if they aren’t pre-tax) to pay for them.  </a:t>
            </a:r>
          </a:p>
          <a:p>
            <a:endParaRPr lang="en-US" baseline="0" dirty="0" smtClean="0"/>
          </a:p>
          <a:p>
            <a:r>
              <a:rPr lang="en-US" baseline="0" dirty="0" smtClean="0"/>
              <a:t>It is also possible that members may want to consider other pre-tax benefits, such as increased pension/401(k) contributions, or a child-care Flexible Spending Account.  These allow for us to replace pre-tax dollars with other pre-tax dollars.  </a:t>
            </a:r>
          </a:p>
          <a:p>
            <a:endParaRPr lang="en-US" baseline="0" dirty="0" smtClean="0"/>
          </a:p>
          <a:p>
            <a:r>
              <a:rPr lang="en-US" baseline="0" dirty="0" smtClean="0"/>
              <a:t>Finally, despite HRAs also coming under the excise tax, we should consider them in the near period as a possible means to lower premium costs while not substantially affecting member’s total costs.  </a:t>
            </a:r>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smtClean="0"/>
              <a:t>In 2017, some states</a:t>
            </a:r>
            <a:r>
              <a:rPr lang="en-US" baseline="0" dirty="0" smtClean="0"/>
              <a:t> may begin to allow large employers onto their exchanges</a:t>
            </a:r>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731519" y="4560569"/>
            <a:ext cx="5852159" cy="4320539"/>
          </a:xfrm>
          <a:prstGeom prst="rect">
            <a:avLst/>
          </a:prstGeom>
        </p:spPr>
        <p:txBody>
          <a:bodyPr lIns="94831" tIns="94831" rIns="94831" bIns="94831" anchor="ctr" anchorCtr="0">
            <a:noAutofit/>
          </a:bodyPr>
          <a:lstStyle/>
          <a:p>
            <a:endParaRPr/>
          </a:p>
        </p:txBody>
      </p:sp>
      <p:sp>
        <p:nvSpPr>
          <p:cNvPr id="303" name="Shape 303"/>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5674" indent="-355674">
              <a:spcBef>
                <a:spcPts val="664"/>
              </a:spcBef>
              <a:buClr>
                <a:schemeClr val="dk1"/>
              </a:buClr>
              <a:buSzPct val="98958"/>
            </a:pPr>
            <a:r>
              <a:rPr lang="en-US" dirty="0" smtClean="0"/>
              <a:t>P</a:t>
            </a:r>
            <a:r>
              <a:rPr lang="en-US" dirty="0" smtClean="0">
                <a:solidFill>
                  <a:schemeClr val="dk1"/>
                </a:solidFill>
                <a:ea typeface="Calibri"/>
                <a:cs typeface="Calibri"/>
                <a:sym typeface="Calibri"/>
              </a:rPr>
              <a:t>olls of employers have found anywhere from 2%-20% plan to drop insurance, with small employers more likely</a:t>
            </a:r>
          </a:p>
          <a:p>
            <a:pPr marL="355674" indent="-355674">
              <a:spcBef>
                <a:spcPts val="664"/>
              </a:spcBef>
              <a:buClr>
                <a:schemeClr val="dk1"/>
              </a:buClr>
              <a:buSzPct val="98958"/>
            </a:pPr>
            <a:endParaRPr lang="en-US" dirty="0" smtClean="0">
              <a:solidFill>
                <a:schemeClr val="dk1"/>
              </a:solidFill>
              <a:ea typeface="Calibri"/>
              <a:cs typeface="Calibri"/>
              <a:sym typeface="Calibri"/>
            </a:endParaRPr>
          </a:p>
          <a:p>
            <a:pPr marL="355674" indent="-355674">
              <a:spcBef>
                <a:spcPts val="664"/>
              </a:spcBef>
              <a:buClr>
                <a:schemeClr val="dk1"/>
              </a:buClr>
              <a:buSzPct val="98958"/>
            </a:pPr>
            <a:r>
              <a:rPr lang="en-US" dirty="0" smtClean="0">
                <a:solidFill>
                  <a:schemeClr val="dk1"/>
                </a:solidFill>
                <a:ea typeface="Calibri"/>
                <a:cs typeface="Calibri"/>
                <a:sym typeface="Calibri"/>
              </a:rPr>
              <a:t>45% of employers concerned about excise tax</a:t>
            </a:r>
          </a:p>
          <a:p>
            <a:pPr marL="355674" indent="-355674">
              <a:spcBef>
                <a:spcPts val="664"/>
              </a:spcBef>
              <a:buClr>
                <a:schemeClr val="dk1"/>
              </a:buClr>
              <a:buSzPct val="98958"/>
            </a:pPr>
            <a:endParaRPr lang="en-US" dirty="0" smtClean="0">
              <a:solidFill>
                <a:schemeClr val="dk1"/>
              </a:solidFill>
              <a:ea typeface="Calibri"/>
              <a:cs typeface="Calibri"/>
              <a:sym typeface="Calibri"/>
            </a:endParaRPr>
          </a:p>
          <a:p>
            <a:pPr marL="355674" indent="-355674">
              <a:spcBef>
                <a:spcPts val="664"/>
              </a:spcBef>
              <a:buClr>
                <a:schemeClr val="dk1"/>
              </a:buClr>
              <a:buSzPct val="98958"/>
            </a:pPr>
            <a:r>
              <a:rPr lang="en-US" dirty="0" smtClean="0">
                <a:solidFill>
                  <a:schemeClr val="dk1"/>
                </a:solidFill>
                <a:ea typeface="Calibri"/>
                <a:cs typeface="Calibri"/>
                <a:sym typeface="Calibri"/>
              </a:rPr>
              <a:t>Employer mandate creates the incentives for increased numbers of under 30-hour positions, higher usage of temps</a:t>
            </a:r>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The Affordable Care Act frontloaded many good but small changes over the last three years.  But much bigger changes, some good and others bad, are now to come.  </a:t>
            </a:r>
          </a:p>
          <a:p>
            <a:pPr>
              <a:buNone/>
            </a:pPr>
            <a:r>
              <a:rPr lang="en-US" u="sng" dirty="0" smtClean="0"/>
              <a:t/>
            </a:r>
            <a:br>
              <a:rPr lang="en-US" u="sng" dirty="0" smtClean="0"/>
            </a:br>
            <a:r>
              <a:rPr lang="en-US" dirty="0" smtClean="0"/>
              <a:t>The ACA mandates that for individuals who have a new health insurance plan or insurance policy beginning on or after September 30, 2010, certain preventive services for adults, women, and children must be covered without having to pay a copayment or co-insurance to meet the deductible. This applies only when the services are provided by a network provider. Examples of preventive services that must be covered are immunizations and contraceptives. This is a link to a list of preventive services covered: </a:t>
            </a:r>
          </a:p>
          <a:p>
            <a:pPr>
              <a:buNone/>
            </a:pPr>
            <a:endParaRPr lang="en-US" dirty="0" smtClean="0"/>
          </a:p>
          <a:p>
            <a:pPr>
              <a:buNone/>
            </a:pPr>
            <a:r>
              <a:rPr lang="en-US" dirty="0" smtClean="0">
                <a:hlinkClick r:id="rId3"/>
              </a:rPr>
              <a:t>http://www.healthcare.gov/news/factsheets/2010/07/preventive-services-list.html#CoveredPreventiveServicesforAdults</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731519" y="4560569"/>
            <a:ext cx="5852159" cy="4320539"/>
          </a:xfrm>
          <a:prstGeom prst="rect">
            <a:avLst/>
          </a:prstGeom>
          <a:noFill/>
          <a:ln>
            <a:noFill/>
          </a:ln>
        </p:spPr>
        <p:txBody>
          <a:bodyPr lIns="96646" tIns="48310" rIns="96646" bIns="48310" anchor="t" anchorCtr="0">
            <a:noAutofit/>
          </a:bodyPr>
          <a:lstStyle/>
          <a:p>
            <a:endParaRPr dirty="0"/>
          </a:p>
          <a:p>
            <a:endParaRPr dirty="0"/>
          </a:p>
        </p:txBody>
      </p:sp>
      <p:sp>
        <p:nvSpPr>
          <p:cNvPr id="168" name="Shape 168"/>
          <p:cNvSpPr txBox="1">
            <a:spLocks noGrp="1"/>
          </p:cNvSpPr>
          <p:nvPr>
            <p:ph type="sldNum" idx="12"/>
          </p:nvPr>
        </p:nvSpPr>
        <p:spPr>
          <a:xfrm>
            <a:off x="4143587" y="9119474"/>
            <a:ext cx="3169919" cy="480059"/>
          </a:xfrm>
          <a:prstGeom prst="rect">
            <a:avLst/>
          </a:prstGeom>
          <a:noFill/>
          <a:ln>
            <a:noFill/>
          </a:ln>
        </p:spPr>
        <p:txBody>
          <a:bodyPr lIns="96646" tIns="48310" rIns="96646" bIns="48310" anchor="b" anchorCtr="0">
            <a:noAutofit/>
          </a:bodyPr>
          <a:lstStyle/>
          <a:p>
            <a:pPr>
              <a:buSzPct val="25000"/>
            </a:pPr>
            <a:r>
              <a:rPr lang="en-US"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 employer mandate kicks in at 30 hours, we want to ensure that no contracts set the threshold for benefits at a higher level.  The</a:t>
            </a:r>
            <a:r>
              <a:rPr lang="en-US" baseline="0" dirty="0" smtClean="0"/>
              <a:t> employer may not care if a few people fall through the cracks (since they have 5% wiggle room), and some of them may be restricted due to income from getting exchange subsidies.  </a:t>
            </a:r>
          </a:p>
          <a:p>
            <a:endParaRPr lang="en-US" baseline="0" dirty="0" smtClean="0"/>
          </a:p>
          <a:p>
            <a:r>
              <a:rPr lang="en-US" baseline="0" dirty="0" smtClean="0"/>
              <a:t>New fines provide financial incentives to employers to have probationary periods of 30 days or less regarding health insurance.  In contracts with long probationary periods, we may wish to ensure the period is reduced.  </a:t>
            </a:r>
          </a:p>
          <a:p>
            <a:endParaRPr lang="en-US" baseline="0" dirty="0" smtClean="0"/>
          </a:p>
          <a:p>
            <a:r>
              <a:rPr lang="en-US" baseline="0" dirty="0" smtClean="0"/>
              <a:t>We should add language regarding the ACA to all contracts – just as we have in the past with FMLA.    </a:t>
            </a:r>
            <a:endParaRPr lang="en-US" dirty="0" smtClean="0"/>
          </a:p>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731519" y="4560569"/>
            <a:ext cx="5852159" cy="4320539"/>
          </a:xfrm>
          <a:prstGeom prst="rect">
            <a:avLst/>
          </a:prstGeom>
        </p:spPr>
        <p:txBody>
          <a:bodyPr lIns="94831" tIns="94831" rIns="94831" bIns="94831" anchor="ctr" anchorCtr="0">
            <a:noAutofit/>
          </a:bodyPr>
          <a:lstStyle/>
          <a:p>
            <a:endParaRPr/>
          </a:p>
        </p:txBody>
      </p:sp>
      <p:sp>
        <p:nvSpPr>
          <p:cNvPr id="99" name="Shape 9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fontScale="92500" lnSpcReduction="10000"/>
          </a:bodyPr>
          <a:lstStyle/>
          <a:p>
            <a:pPr>
              <a:buNone/>
            </a:pPr>
            <a:r>
              <a:rPr lang="en-US" dirty="0" smtClean="0"/>
              <a:t>There are two major penalties under the Act which apply to employers with more than 50 employees.  One is potentially much bigger than the other.  </a:t>
            </a:r>
          </a:p>
          <a:p>
            <a:pPr>
              <a:buNone/>
            </a:pPr>
            <a:r>
              <a:rPr lang="en-US" dirty="0" smtClean="0"/>
              <a:t>  </a:t>
            </a:r>
          </a:p>
          <a:p>
            <a:pPr lvl="0" rtl="0">
              <a:buNone/>
            </a:pPr>
            <a:r>
              <a:rPr lang="en-US" dirty="0" smtClean="0"/>
              <a:t>Employers are mandated to offer qualified insurance to 95% of their full-time employees in 2014, and dependent children in 2015.  If they do not, they pay a penalty based on their full-time workforce.  This means there is no financial sense in the employer excluding certain classifications or groups of workers from having insurance.  Employers would pay an identical penalty for offering insurance for 90% of the full-time</a:t>
            </a:r>
            <a:r>
              <a:rPr lang="en-US" baseline="0" dirty="0" smtClean="0"/>
              <a:t> </a:t>
            </a:r>
            <a:r>
              <a:rPr lang="en-US" dirty="0" smtClean="0"/>
              <a:t>workforce, or 0%,</a:t>
            </a:r>
            <a:r>
              <a:rPr lang="en-US" baseline="0" dirty="0" smtClean="0"/>
              <a:t> </a:t>
            </a:r>
            <a:r>
              <a:rPr lang="en-US" dirty="0" smtClean="0"/>
              <a:t>despite having significant costs insuring 90% of the workforce.  </a:t>
            </a:r>
          </a:p>
          <a:p>
            <a:endParaRPr lang="en-US" dirty="0" smtClean="0"/>
          </a:p>
          <a:p>
            <a:r>
              <a:rPr lang="en-US" dirty="0" smtClean="0"/>
              <a:t>If an employer offers qualified</a:t>
            </a:r>
            <a:r>
              <a:rPr lang="en-US" baseline="0" dirty="0" smtClean="0"/>
              <a:t> insurance to 95%+ of the full-time workforce, but some full-time (30-hour+) workers enroll on the exchange and get subsidies (either because they are excluded from the group plan, or because it would cost more than 9.5% of employee income to purchase single coverage), than the employer is fined $3,000 for each such worker, although the fine can be no greater than the first fine.  </a:t>
            </a:r>
          </a:p>
          <a:p>
            <a:endParaRPr lang="en-US" baseline="0" dirty="0" smtClean="0"/>
          </a:p>
          <a:p>
            <a:r>
              <a:rPr lang="en-US" baseline="0" dirty="0" smtClean="0"/>
              <a:t>One note on hours for full-time status:  </a:t>
            </a:r>
            <a:r>
              <a:rPr lang="en-US" dirty="0" smtClean="0"/>
              <a:t>Proposed IRS regulations would treat 130 hours of service (meaning any time an employee is entitled to be paid, not just hours actually worked) in a calendar month as the monthly equivalent of 30 hours of service per week ((52 x 30) ÷ 12 = 130). This monthly standard takes into account that the average month consists of more than four weeks. These regulations have not been adopted, but will likely be, as the IRS has maintained a consistent position on this since 2011.</a:t>
            </a:r>
          </a:p>
          <a:p>
            <a:endParaRPr lang="en-US" dirty="0" smtClean="0"/>
          </a:p>
          <a:p>
            <a:r>
              <a:rPr lang="en-US" dirty="0" smtClean="0"/>
              <a:t>NOTE:</a:t>
            </a:r>
            <a:r>
              <a:rPr lang="en-US" baseline="0" dirty="0" smtClean="0"/>
              <a:t>  The Employer Mandate has been delayed until January 1, 2015.  That said, many employers appear to be enacting policies to minimize their own exposure to fines for 2014 regardless of this delay.  </a:t>
            </a:r>
            <a:endParaRPr lang="en-US" dirty="0" smtClean="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lnSpc>
                <a:spcPct val="100000"/>
              </a:lnSpc>
              <a:spcBef>
                <a:spcPts val="1200"/>
              </a:spcBef>
              <a:spcAft>
                <a:spcPts val="0"/>
              </a:spcAft>
              <a:defRPr>
                <a:latin typeface="Bookman Old Style" pitchFamily="18" charset="0"/>
              </a:defRPr>
            </a:lvl1pPr>
            <a:lvl2pPr>
              <a:lnSpc>
                <a:spcPct val="150000"/>
              </a:lnSpc>
              <a:spcBef>
                <a:spcPts val="1200"/>
              </a:spcBef>
              <a:spcAft>
                <a:spcPts val="0"/>
              </a:spcAft>
              <a:defRPr>
                <a:latin typeface="Bookman Old Style" pitchFamily="18" charset="0"/>
              </a:defRPr>
            </a:lvl2pPr>
            <a:lvl3pPr>
              <a:lnSpc>
                <a:spcPct val="150000"/>
              </a:lnSpc>
              <a:spcBef>
                <a:spcPts val="1200"/>
              </a:spcBef>
              <a:spcAft>
                <a:spcPts val="0"/>
              </a:spcAft>
              <a:defRPr>
                <a:latin typeface="Bookman Old Style" pitchFamily="18" charset="0"/>
              </a:defRPr>
            </a:lvl3pPr>
            <a:lvl4pPr>
              <a:lnSpc>
                <a:spcPct val="150000"/>
              </a:lnSpc>
              <a:spcBef>
                <a:spcPts val="1200"/>
              </a:spcBef>
              <a:spcAft>
                <a:spcPts val="0"/>
              </a:spcAft>
              <a:defRPr>
                <a:latin typeface="Bookman Old Style" pitchFamily="18" charset="0"/>
              </a:defRPr>
            </a:lvl4pPr>
            <a:lvl5pPr>
              <a:lnSpc>
                <a:spcPct val="150000"/>
              </a:lnSpc>
              <a:spcBef>
                <a:spcPts val="1200"/>
              </a:spcBef>
              <a:spcAft>
                <a:spcPts val="0"/>
              </a:spcAft>
              <a:defRPr>
                <a:latin typeface="Bookman Old Style" pitchFamily="18"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1200"/>
        </a:spcBef>
        <a:buClr>
          <a:schemeClr val="accent1"/>
        </a:buClr>
        <a:buSzPct val="70000"/>
        <a:buFont typeface="Wingdings 2"/>
        <a:buChar char=""/>
        <a:defRPr kumimoji="0" sz="3200" b="0" kern="1200">
          <a:solidFill>
            <a:schemeClr val="tx1"/>
          </a:solidFill>
          <a:latin typeface="Rockwell Light" pitchFamily="18" charset="0"/>
          <a:ea typeface="Batang" pitchFamily="18" charset="-127"/>
          <a:cs typeface="+mn-cs"/>
        </a:defRPr>
      </a:lvl1pPr>
      <a:lvl2pPr marL="640080" indent="-228600" algn="l" rtl="0" eaLnBrk="1" latinLnBrk="0" hangingPunct="1">
        <a:spcBef>
          <a:spcPts val="1200"/>
        </a:spcBef>
        <a:buClr>
          <a:schemeClr val="accent2"/>
        </a:buClr>
        <a:buSzPct val="90000"/>
        <a:buFontTx/>
        <a:buChar char="•"/>
        <a:defRPr kumimoji="0" sz="2600" b="0" kern="1200">
          <a:solidFill>
            <a:schemeClr val="tx1"/>
          </a:solidFill>
          <a:latin typeface="Rockwell Light" pitchFamily="18" charset="0"/>
          <a:ea typeface="Batang" pitchFamily="18" charset="-127"/>
          <a:cs typeface="+mn-cs"/>
        </a:defRPr>
      </a:lvl2pPr>
      <a:lvl3pPr marL="822960" indent="-192024" algn="l" rtl="0" eaLnBrk="1" latinLnBrk="0" hangingPunct="1">
        <a:spcBef>
          <a:spcPts val="1200"/>
        </a:spcBef>
        <a:buClr>
          <a:schemeClr val="accent3"/>
        </a:buClr>
        <a:buSzPct val="100000"/>
        <a:buFont typeface="Wingdings 2"/>
        <a:buChar char=""/>
        <a:defRPr kumimoji="0" sz="2300" b="0" kern="1200">
          <a:solidFill>
            <a:schemeClr val="tx1"/>
          </a:solidFill>
          <a:latin typeface="Rockwell Light" pitchFamily="18" charset="0"/>
          <a:ea typeface="Batang" pitchFamily="18" charset="-127"/>
          <a:cs typeface="+mn-cs"/>
        </a:defRPr>
      </a:lvl3pPr>
      <a:lvl4pPr marL="1005840" indent="-182880" algn="l" rtl="0" eaLnBrk="1" latinLnBrk="0" hangingPunct="1">
        <a:spcBef>
          <a:spcPts val="1200"/>
        </a:spcBef>
        <a:buClr>
          <a:schemeClr val="accent3"/>
        </a:buClr>
        <a:buSzPct val="100000"/>
        <a:buFont typeface="Wingdings 2"/>
        <a:buChar char=""/>
        <a:defRPr kumimoji="0" sz="2000" b="0" kern="1200">
          <a:solidFill>
            <a:schemeClr val="tx1"/>
          </a:solidFill>
          <a:latin typeface="Rockwell Light" pitchFamily="18" charset="0"/>
          <a:ea typeface="Batang" pitchFamily="18" charset="-127"/>
          <a:cs typeface="+mn-cs"/>
        </a:defRPr>
      </a:lvl4pPr>
      <a:lvl5pPr marL="1188720" indent="-182880" algn="l" rtl="0" eaLnBrk="1" latinLnBrk="0" hangingPunct="1">
        <a:spcBef>
          <a:spcPts val="1200"/>
        </a:spcBef>
        <a:buClr>
          <a:schemeClr val="accent3"/>
        </a:buClr>
        <a:buSzPct val="100000"/>
        <a:buFont typeface="Wingdings 2"/>
        <a:buChar char=""/>
        <a:defRPr kumimoji="0" sz="1900" b="0" kern="1200">
          <a:solidFill>
            <a:schemeClr val="tx1"/>
          </a:solidFill>
          <a:latin typeface="Rockwell Light" pitchFamily="18" charset="0"/>
          <a:ea typeface="Batang" pitchFamily="18" charset="-127"/>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24.xml"/><Relationship Id="rId7" Type="http://schemas.openxmlformats.org/officeDocument/2006/relationships/hyperlink" Target="http://healthreform.kff.org/" TargetMode="External"/><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hyperlink" Target="http://www.kaiserhealthnews.org/Stories/2013/August/04/state-premium-watch-exchanges-marketplaces.aspx?utm_source=feedburner&amp;utm_medium=feed&amp;utm_campaign=Feed:+khn/stories/fulltext+(Kaiser+Health+News+-+Stories+(Full+text))" TargetMode="External"/><Relationship Id="rId5" Type="http://schemas.openxmlformats.org/officeDocument/2006/relationships/hyperlink" Target="http://laborcenter.berkeley.edu/healthcare/resources.shtml" TargetMode="External"/><Relationship Id="rId4" Type="http://schemas.openxmlformats.org/officeDocument/2006/relationships/hyperlink" Target="http://www.ueunion.org/"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25.bin"/><Relationship Id="rId5" Type="http://schemas.openxmlformats.org/officeDocument/2006/relationships/image" Target="../media/image3.png"/><Relationship Id="rId4" Type="http://schemas.openxmlformats.org/officeDocument/2006/relationships/hyperlink" Target="http://gmcboard.vermont.gov/sites/gmcboard/files/Guide_VTHealth_System_Reform.pdf"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hyperlink" Target="http://laborcenter.berkeley.edu/healthpolicy/calculator/index.shtml" TargetMode="External"/><Relationship Id="rId4" Type="http://schemas.openxmlformats.org/officeDocument/2006/relationships/hyperlink" Target="http://the-alliance.org/health_policy_tools/excise_tax_calculator.html"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09600" y="609600"/>
            <a:ext cx="7772400" cy="1470000"/>
          </a:xfrm>
          <a:prstGeom prst="rect">
            <a:avLst/>
          </a:prstGeom>
          <a:noFill/>
          <a:ln>
            <a:noFill/>
          </a:ln>
        </p:spPr>
        <p:txBody>
          <a:bodyPr lIns="91425" tIns="45700" rIns="91425" bIns="45700" anchor="ctr" anchorCtr="0">
            <a:noAutofit/>
          </a:bodyPr>
          <a:lstStyle/>
          <a:p>
            <a:pPr lvl="0">
              <a:buSzPct val="25000"/>
            </a:pPr>
            <a:r>
              <a:rPr lang="en-US" dirty="0" smtClean="0"/>
              <a:t>The Affordable Care Act (ACA) And Health Insurance Bargaining</a:t>
            </a:r>
            <a:endParaRPr lang="en-US" sz="4400" b="0" i="0" u="none" strike="noStrike" cap="none" baseline="0" dirty="0">
              <a:solidFill>
                <a:schemeClr val="dk1"/>
              </a:solidFill>
              <a:latin typeface="Calibri"/>
              <a:ea typeface="Calibri"/>
              <a:cs typeface="Calibri"/>
              <a:sym typeface="Calibri"/>
            </a:endParaRPr>
          </a:p>
        </p:txBody>
      </p:sp>
      <p:graphicFrame>
        <p:nvGraphicFramePr>
          <p:cNvPr id="1026" name="Object 2"/>
          <p:cNvGraphicFramePr>
            <a:graphicFrameLocks noChangeAspect="1"/>
          </p:cNvGraphicFramePr>
          <p:nvPr/>
        </p:nvGraphicFramePr>
        <p:xfrm>
          <a:off x="2590800" y="2819400"/>
          <a:ext cx="3651250" cy="3657600"/>
        </p:xfrm>
        <a:graphic>
          <a:graphicData uri="http://schemas.openxmlformats.org/presentationml/2006/ole">
            <p:oleObj spid="_x0000_s112642" name="CorelDRAW" r:id="rId4" imgW="4407408" imgH="4413504" progId="">
              <p:embed/>
            </p:oleObj>
          </a:graphicData>
        </a:graphic>
      </p:graphicFrame>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Exchanges?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Marketplace for private health insurance plans to be purchased by individuals and small businesses</a:t>
            </a:r>
          </a:p>
          <a:p>
            <a:pPr>
              <a:lnSpc>
                <a:spcPct val="120000"/>
              </a:lnSpc>
            </a:pPr>
            <a:r>
              <a:rPr lang="en-US" dirty="0" smtClean="0"/>
              <a:t>Costs/coverage transparent – no waiting for rates</a:t>
            </a:r>
          </a:p>
          <a:p>
            <a:pPr>
              <a:lnSpc>
                <a:spcPct val="120000"/>
              </a:lnSpc>
            </a:pPr>
            <a:r>
              <a:rPr lang="en-US" dirty="0" smtClean="0"/>
              <a:t>Plan comparison/enrollment online</a:t>
            </a:r>
          </a:p>
          <a:p>
            <a:pPr>
              <a:lnSpc>
                <a:spcPct val="120000"/>
              </a:lnSpc>
            </a:pPr>
            <a:r>
              <a:rPr lang="en-US" dirty="0" smtClean="0"/>
              <a:t>Pooling requirements should mean no difference in rates besides age/smoking status</a:t>
            </a:r>
          </a:p>
          <a:p>
            <a:pPr>
              <a:lnSpc>
                <a:spcPct val="120000"/>
              </a:lnSpc>
            </a:pPr>
            <a:r>
              <a:rPr lang="en-US" dirty="0" smtClean="0"/>
              <a:t>Every state has one or more exchanges</a:t>
            </a:r>
          </a:p>
          <a:p>
            <a:pPr lvl="1">
              <a:lnSpc>
                <a:spcPct val="120000"/>
              </a:lnSpc>
            </a:pPr>
            <a:r>
              <a:rPr lang="en-US" dirty="0" smtClean="0"/>
              <a:t>27 federally-run exchanges</a:t>
            </a:r>
          </a:p>
          <a:p>
            <a:pPr lvl="1">
              <a:lnSpc>
                <a:spcPct val="120000"/>
              </a:lnSpc>
            </a:pPr>
            <a:r>
              <a:rPr lang="en-US" dirty="0" smtClean="0"/>
              <a:t>7 federal-state partnerships</a:t>
            </a:r>
          </a:p>
          <a:p>
            <a:pPr lvl="1">
              <a:lnSpc>
                <a:spcPct val="120000"/>
              </a:lnSpc>
            </a:pPr>
            <a:r>
              <a:rPr lang="en-US" dirty="0" smtClean="0"/>
              <a:t>17 state-run exchanges</a:t>
            </a:r>
            <a:endParaRPr lang="en-US" dirty="0"/>
          </a:p>
        </p:txBody>
      </p:sp>
      <p:graphicFrame>
        <p:nvGraphicFramePr>
          <p:cNvPr id="76802" name="Object 2"/>
          <p:cNvGraphicFramePr>
            <a:graphicFrameLocks noChangeAspect="1"/>
          </p:cNvGraphicFramePr>
          <p:nvPr/>
        </p:nvGraphicFramePr>
        <p:xfrm>
          <a:off x="8077200" y="5791200"/>
          <a:ext cx="755650" cy="757238"/>
        </p:xfrm>
        <a:graphic>
          <a:graphicData uri="http://schemas.openxmlformats.org/presentationml/2006/ole">
            <p:oleObj spid="_x0000_s76806"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of Exchange</a:t>
            </a:r>
            <a:endParaRPr lang="en-US" dirty="0"/>
          </a:p>
        </p:txBody>
      </p:sp>
      <p:sp>
        <p:nvSpPr>
          <p:cNvPr id="3" name="Content Placeholder 2"/>
          <p:cNvSpPr>
            <a:spLocks noGrp="1"/>
          </p:cNvSpPr>
          <p:nvPr>
            <p:ph idx="1"/>
          </p:nvPr>
        </p:nvSpPr>
        <p:spPr/>
        <p:txBody>
          <a:bodyPr>
            <a:normAutofit fontScale="92500" lnSpcReduction="20000"/>
          </a:bodyPr>
          <a:lstStyle/>
          <a:p>
            <a:pPr>
              <a:lnSpc>
                <a:spcPct val="120000"/>
              </a:lnSpc>
            </a:pPr>
            <a:r>
              <a:rPr lang="en-US" dirty="0" smtClean="0"/>
              <a:t>Plans rated based upon the percent of medical expenses covered</a:t>
            </a:r>
          </a:p>
          <a:p>
            <a:pPr lvl="1">
              <a:lnSpc>
                <a:spcPct val="120000"/>
              </a:lnSpc>
            </a:pPr>
            <a:r>
              <a:rPr lang="en-US" dirty="0" smtClean="0"/>
              <a:t>Platinum (90%), Gold (80%), Silver (70%) and Bronze (60%)</a:t>
            </a:r>
          </a:p>
          <a:p>
            <a:pPr lvl="1">
              <a:lnSpc>
                <a:spcPct val="120000"/>
              </a:lnSpc>
            </a:pPr>
            <a:r>
              <a:rPr lang="en-US" dirty="0" smtClean="0"/>
              <a:t>Catastrophic plans for adults under 30</a:t>
            </a:r>
          </a:p>
          <a:p>
            <a:pPr lvl="1">
              <a:lnSpc>
                <a:spcPct val="120000"/>
              </a:lnSpc>
            </a:pPr>
            <a:r>
              <a:rPr lang="en-US" dirty="0" smtClean="0"/>
              <a:t>For a silver plan (baseline on exchange), 70% of expenses would be covered by insurance for a typical enrollee – the last 30% would be paid in some mix of coinsurance, copays, and deductibles</a:t>
            </a:r>
            <a:endParaRPr lang="en-US" dirty="0"/>
          </a:p>
        </p:txBody>
      </p:sp>
      <p:graphicFrame>
        <p:nvGraphicFramePr>
          <p:cNvPr id="78850" name="Object 2"/>
          <p:cNvGraphicFramePr>
            <a:graphicFrameLocks noChangeAspect="1"/>
          </p:cNvGraphicFramePr>
          <p:nvPr/>
        </p:nvGraphicFramePr>
        <p:xfrm>
          <a:off x="8077200" y="5791200"/>
          <a:ext cx="755650" cy="757238"/>
        </p:xfrm>
        <a:graphic>
          <a:graphicData uri="http://schemas.openxmlformats.org/presentationml/2006/ole">
            <p:oleObj spid="_x0000_s78854"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r>
              <a:rPr lang="en-US" dirty="0" smtClean="0"/>
              <a:t>Who Can Get Exchange Plans?</a:t>
            </a:r>
            <a:endParaRPr lang="en-US" dirty="0"/>
          </a:p>
        </p:txBody>
      </p:sp>
      <p:sp>
        <p:nvSpPr>
          <p:cNvPr id="3" name="Text Placeholder 2"/>
          <p:cNvSpPr>
            <a:spLocks noGrp="1"/>
          </p:cNvSpPr>
          <p:nvPr>
            <p:ph idx="1"/>
          </p:nvPr>
        </p:nvSpPr>
        <p:spPr/>
        <p:txBody>
          <a:bodyPr>
            <a:normAutofit fontScale="85000" lnSpcReduction="20000"/>
          </a:bodyPr>
          <a:lstStyle/>
          <a:p>
            <a:pPr>
              <a:lnSpc>
                <a:spcPct val="120000"/>
              </a:lnSpc>
              <a:spcAft>
                <a:spcPts val="1200"/>
              </a:spcAft>
            </a:pPr>
            <a:r>
              <a:rPr lang="en-US" sz="3600" dirty="0" smtClean="0"/>
              <a:t>Individuals:</a:t>
            </a:r>
          </a:p>
          <a:p>
            <a:pPr lvl="1">
              <a:lnSpc>
                <a:spcPct val="120000"/>
              </a:lnSpc>
              <a:spcAft>
                <a:spcPts val="1200"/>
              </a:spcAft>
            </a:pPr>
            <a:r>
              <a:rPr lang="en-US" dirty="0" smtClean="0"/>
              <a:t>Everyone who isn’t an undocumented immigrant</a:t>
            </a:r>
          </a:p>
          <a:p>
            <a:pPr lvl="1">
              <a:lnSpc>
                <a:spcPct val="120000"/>
              </a:lnSpc>
              <a:spcAft>
                <a:spcPts val="1200"/>
              </a:spcAft>
            </a:pPr>
            <a:r>
              <a:rPr lang="en-US" dirty="0" smtClean="0"/>
              <a:t>Some will pay 100% of premium cost</a:t>
            </a:r>
          </a:p>
          <a:p>
            <a:pPr lvl="2">
              <a:lnSpc>
                <a:spcPct val="120000"/>
              </a:lnSpc>
              <a:spcAft>
                <a:spcPts val="1200"/>
              </a:spcAft>
            </a:pPr>
            <a:r>
              <a:rPr lang="en-US" dirty="0" smtClean="0"/>
              <a:t>Income limits are fairly high ($92,200 for family of four)</a:t>
            </a:r>
            <a:endParaRPr lang="en-US" sz="2900" dirty="0" smtClean="0"/>
          </a:p>
          <a:p>
            <a:pPr>
              <a:lnSpc>
                <a:spcPct val="120000"/>
              </a:lnSpc>
              <a:spcAft>
                <a:spcPts val="1200"/>
              </a:spcAft>
            </a:pPr>
            <a:r>
              <a:rPr lang="en-US" sz="3600" dirty="0" smtClean="0"/>
              <a:t>Small businesses:</a:t>
            </a:r>
          </a:p>
          <a:p>
            <a:pPr lvl="1">
              <a:lnSpc>
                <a:spcPct val="120000"/>
              </a:lnSpc>
              <a:spcAft>
                <a:spcPts val="1200"/>
              </a:spcAft>
            </a:pPr>
            <a:r>
              <a:rPr lang="en-US" dirty="0" smtClean="0"/>
              <a:t>Of under 50 employees in all states</a:t>
            </a:r>
          </a:p>
          <a:p>
            <a:pPr lvl="1">
              <a:lnSpc>
                <a:spcPct val="120000"/>
              </a:lnSpc>
              <a:spcAft>
                <a:spcPts val="1200"/>
              </a:spcAft>
            </a:pPr>
            <a:r>
              <a:rPr lang="en-US" dirty="0" smtClean="0"/>
              <a:t>50-100 in some states (all by 2016)</a:t>
            </a:r>
          </a:p>
        </p:txBody>
      </p:sp>
      <p:graphicFrame>
        <p:nvGraphicFramePr>
          <p:cNvPr id="11266" name="Object 2"/>
          <p:cNvGraphicFramePr>
            <a:graphicFrameLocks noChangeAspect="1"/>
          </p:cNvGraphicFramePr>
          <p:nvPr/>
        </p:nvGraphicFramePr>
        <p:xfrm>
          <a:off x="8077200" y="5791200"/>
          <a:ext cx="755650" cy="757238"/>
        </p:xfrm>
        <a:graphic>
          <a:graphicData uri="http://schemas.openxmlformats.org/presentationml/2006/ole">
            <p:oleObj spid="_x0000_s11270"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Small Business Exchanges – Different Status Depending On Size</a:t>
            </a:r>
            <a:endParaRPr lang="en-US" sz="3600" dirty="0"/>
          </a:p>
        </p:txBody>
      </p:sp>
      <p:graphicFrame>
        <p:nvGraphicFramePr>
          <p:cNvPr id="5" name="Table 4"/>
          <p:cNvGraphicFramePr>
            <a:graphicFrameLocks noGrp="1"/>
          </p:cNvGraphicFramePr>
          <p:nvPr/>
        </p:nvGraphicFramePr>
        <p:xfrm>
          <a:off x="838200" y="2057400"/>
          <a:ext cx="7391400" cy="3643964"/>
        </p:xfrm>
        <a:graphic>
          <a:graphicData uri="http://schemas.openxmlformats.org/drawingml/2006/table">
            <a:tbl>
              <a:tblPr firstRow="1" bandRow="1">
                <a:tableStyleId>{E973175F-2D06-4D99-BCCC-039200F7DE96}</a:tableStyleId>
              </a:tblPr>
              <a:tblGrid>
                <a:gridCol w="1447800"/>
                <a:gridCol w="2895600"/>
                <a:gridCol w="1600200"/>
                <a:gridCol w="1447800"/>
              </a:tblGrid>
              <a:tr h="990600">
                <a:tc>
                  <a:txBody>
                    <a:bodyPr/>
                    <a:lstStyle/>
                    <a:p>
                      <a:pPr algn="ctr"/>
                      <a:r>
                        <a:rPr lang="en-US" sz="2000" dirty="0" smtClean="0"/>
                        <a:t>Employee</a:t>
                      </a:r>
                      <a:r>
                        <a:rPr lang="en-US" sz="2000" baseline="0" dirty="0" smtClean="0"/>
                        <a:t> Range</a:t>
                      </a:r>
                      <a:endParaRPr lang="en-US" sz="2000" dirty="0"/>
                    </a:p>
                  </a:txBody>
                  <a:tcPr anchor="ctr"/>
                </a:tc>
                <a:tc>
                  <a:txBody>
                    <a:bodyPr/>
                    <a:lstStyle/>
                    <a:p>
                      <a:pPr algn="ctr"/>
                      <a:r>
                        <a:rPr lang="en-US" sz="2000" dirty="0" smtClean="0"/>
                        <a:t>Access to exchange?</a:t>
                      </a:r>
                      <a:endParaRPr lang="en-US" sz="2000" dirty="0"/>
                    </a:p>
                  </a:txBody>
                  <a:tcPr anchor="ctr"/>
                </a:tc>
                <a:tc>
                  <a:txBody>
                    <a:bodyPr/>
                    <a:lstStyle/>
                    <a:p>
                      <a:pPr algn="ctr"/>
                      <a:r>
                        <a:rPr lang="en-US" sz="2000" dirty="0" smtClean="0"/>
                        <a:t>Special</a:t>
                      </a:r>
                      <a:r>
                        <a:rPr lang="en-US" sz="2000" baseline="0" dirty="0" smtClean="0"/>
                        <a:t> Tax Credits?</a:t>
                      </a:r>
                      <a:endParaRPr lang="en-US" sz="2000" dirty="0"/>
                    </a:p>
                  </a:txBody>
                  <a:tcPr anchor="ctr"/>
                </a:tc>
                <a:tc>
                  <a:txBody>
                    <a:bodyPr/>
                    <a:lstStyle/>
                    <a:p>
                      <a:pPr algn="ctr"/>
                      <a:r>
                        <a:rPr lang="en-US" sz="2000" dirty="0" smtClean="0"/>
                        <a:t>Mandate?</a:t>
                      </a:r>
                      <a:endParaRPr lang="en-US" sz="2000" dirty="0"/>
                    </a:p>
                  </a:txBody>
                  <a:tcPr anchor="ctr"/>
                </a:tc>
              </a:tr>
              <a:tr h="625642">
                <a:tc>
                  <a:txBody>
                    <a:bodyPr/>
                    <a:lstStyle/>
                    <a:p>
                      <a:pPr algn="ctr"/>
                      <a:r>
                        <a:rPr lang="en-US" sz="2000" dirty="0" smtClean="0"/>
                        <a:t>1-24</a:t>
                      </a:r>
                      <a:endParaRPr lang="en-US" sz="2000" dirty="0"/>
                    </a:p>
                  </a:txBody>
                  <a:tcPr anchor="ctr"/>
                </a:tc>
                <a:tc>
                  <a:txBody>
                    <a:bodyPr/>
                    <a:lstStyle/>
                    <a:p>
                      <a:pPr algn="ctr"/>
                      <a:r>
                        <a:rPr lang="en-US" sz="2000" baseline="0" dirty="0" smtClean="0"/>
                        <a:t>2014</a:t>
                      </a:r>
                      <a:endParaRPr lang="en-US" sz="2000" dirty="0"/>
                    </a:p>
                  </a:txBody>
                  <a:tcPr anchor="ctr"/>
                </a:tc>
                <a:tc>
                  <a:txBody>
                    <a:bodyPr/>
                    <a:lstStyle/>
                    <a:p>
                      <a:pPr algn="ctr"/>
                      <a:r>
                        <a:rPr lang="en-US" sz="2000" dirty="0" smtClean="0"/>
                        <a:t>Yes</a:t>
                      </a:r>
                      <a:endParaRPr lang="en-US" sz="2000" dirty="0"/>
                    </a:p>
                  </a:txBody>
                  <a:tcPr anchor="ctr"/>
                </a:tc>
                <a:tc>
                  <a:txBody>
                    <a:bodyPr/>
                    <a:lstStyle/>
                    <a:p>
                      <a:pPr algn="ctr"/>
                      <a:r>
                        <a:rPr lang="en-US" sz="2000" dirty="0" smtClean="0"/>
                        <a:t>No</a:t>
                      </a:r>
                      <a:endParaRPr lang="en-US" sz="2000" dirty="0"/>
                    </a:p>
                  </a:txBody>
                  <a:tcPr anchor="ctr"/>
                </a:tc>
              </a:tr>
              <a:tr h="625642">
                <a:tc>
                  <a:txBody>
                    <a:bodyPr/>
                    <a:lstStyle/>
                    <a:p>
                      <a:pPr algn="ctr"/>
                      <a:r>
                        <a:rPr lang="en-US" sz="2000" dirty="0" smtClean="0"/>
                        <a:t>25-49</a:t>
                      </a:r>
                      <a:endParaRPr lang="en-US" sz="2000" dirty="0"/>
                    </a:p>
                  </a:txBody>
                  <a:tcPr anchor="ctr"/>
                </a:tc>
                <a:tc>
                  <a:txBody>
                    <a:bodyPr/>
                    <a:lstStyle/>
                    <a:p>
                      <a:pPr algn="ctr"/>
                      <a:r>
                        <a:rPr lang="en-US" sz="2000" dirty="0" smtClean="0"/>
                        <a:t>2014</a:t>
                      </a:r>
                      <a:endParaRPr lang="en-US" sz="2000" dirty="0"/>
                    </a:p>
                  </a:txBody>
                  <a:tcPr anchor="ctr"/>
                </a:tc>
                <a:tc>
                  <a:txBody>
                    <a:bodyPr/>
                    <a:lstStyle/>
                    <a:p>
                      <a:pPr algn="ctr"/>
                      <a:r>
                        <a:rPr lang="en-US" sz="2000" dirty="0" smtClean="0"/>
                        <a:t>No</a:t>
                      </a:r>
                      <a:endParaRPr lang="en-US" sz="2000" dirty="0"/>
                    </a:p>
                  </a:txBody>
                  <a:tcPr anchor="ctr"/>
                </a:tc>
                <a:tc>
                  <a:txBody>
                    <a:bodyPr/>
                    <a:lstStyle/>
                    <a:p>
                      <a:pPr algn="ctr"/>
                      <a:r>
                        <a:rPr lang="en-US" sz="2000" dirty="0" smtClean="0"/>
                        <a:t>No</a:t>
                      </a:r>
                      <a:endParaRPr lang="en-US" sz="2000" dirty="0"/>
                    </a:p>
                  </a:txBody>
                  <a:tcPr anchor="ctr"/>
                </a:tc>
              </a:tr>
              <a:tr h="625642">
                <a:tc>
                  <a:txBody>
                    <a:bodyPr/>
                    <a:lstStyle/>
                    <a:p>
                      <a:pPr algn="ctr"/>
                      <a:r>
                        <a:rPr lang="en-US" sz="2000" dirty="0" smtClean="0"/>
                        <a:t>50-99</a:t>
                      </a:r>
                      <a:endParaRPr lang="en-US" sz="2000" dirty="0"/>
                    </a:p>
                  </a:txBody>
                  <a:tcPr anchor="ctr"/>
                </a:tc>
                <a:tc>
                  <a:txBody>
                    <a:bodyPr/>
                    <a:lstStyle/>
                    <a:p>
                      <a:pPr algn="ctr"/>
                      <a:r>
                        <a:rPr lang="en-US" sz="2000" dirty="0" smtClean="0"/>
                        <a:t>2014</a:t>
                      </a:r>
                      <a:r>
                        <a:rPr lang="en-US" sz="2000" baseline="0" dirty="0" smtClean="0"/>
                        <a:t> or </a:t>
                      </a:r>
                      <a:r>
                        <a:rPr lang="en-US" sz="2000" dirty="0" smtClean="0"/>
                        <a:t>2016, depending</a:t>
                      </a:r>
                      <a:r>
                        <a:rPr lang="en-US" sz="2000" baseline="0" dirty="0" smtClean="0"/>
                        <a:t> on state</a:t>
                      </a:r>
                      <a:endParaRPr lang="en-US" sz="2000" dirty="0"/>
                    </a:p>
                  </a:txBody>
                  <a:tcPr anchor="ctr"/>
                </a:tc>
                <a:tc>
                  <a:txBody>
                    <a:bodyPr/>
                    <a:lstStyle/>
                    <a:p>
                      <a:pPr algn="ctr"/>
                      <a:r>
                        <a:rPr lang="en-US" sz="2000" dirty="0" smtClean="0"/>
                        <a:t>No</a:t>
                      </a:r>
                      <a:endParaRPr lang="en-US" sz="2000" dirty="0"/>
                    </a:p>
                  </a:txBody>
                  <a:tcPr anchor="ctr"/>
                </a:tc>
                <a:tc>
                  <a:txBody>
                    <a:bodyPr/>
                    <a:lstStyle/>
                    <a:p>
                      <a:pPr algn="ctr"/>
                      <a:r>
                        <a:rPr lang="en-US" sz="2000" dirty="0" smtClean="0"/>
                        <a:t>Yes</a:t>
                      </a:r>
                      <a:endParaRPr lang="en-US" sz="2000" dirty="0"/>
                    </a:p>
                  </a:txBody>
                  <a:tcPr anchor="ctr"/>
                </a:tc>
              </a:tr>
              <a:tr h="625642">
                <a:tc>
                  <a:txBody>
                    <a:bodyPr/>
                    <a:lstStyle/>
                    <a:p>
                      <a:pPr algn="ctr"/>
                      <a:r>
                        <a:rPr lang="en-US" sz="2000" dirty="0" smtClean="0"/>
                        <a:t>100+</a:t>
                      </a:r>
                      <a:endParaRPr lang="en-US" sz="2000" dirty="0"/>
                    </a:p>
                  </a:txBody>
                  <a:tcPr anchor="ctr"/>
                </a:tc>
                <a:tc>
                  <a:txBody>
                    <a:bodyPr/>
                    <a:lstStyle/>
                    <a:p>
                      <a:pPr algn="ctr"/>
                      <a:r>
                        <a:rPr lang="en-US" sz="2000" dirty="0" smtClean="0"/>
                        <a:t>After 2017, if state</a:t>
                      </a:r>
                      <a:r>
                        <a:rPr lang="en-US" sz="2000" baseline="0" dirty="0" smtClean="0"/>
                        <a:t> decides to allow</a:t>
                      </a:r>
                      <a:endParaRPr lang="en-US" sz="2000" dirty="0"/>
                    </a:p>
                  </a:txBody>
                  <a:tcPr anchor="ctr"/>
                </a:tc>
                <a:tc>
                  <a:txBody>
                    <a:bodyPr/>
                    <a:lstStyle/>
                    <a:p>
                      <a:pPr algn="ctr"/>
                      <a:r>
                        <a:rPr lang="en-US" sz="2000" dirty="0" smtClean="0"/>
                        <a:t>No</a:t>
                      </a:r>
                      <a:endParaRPr lang="en-US" sz="2000" dirty="0"/>
                    </a:p>
                  </a:txBody>
                  <a:tcPr anchor="ctr"/>
                </a:tc>
                <a:tc>
                  <a:txBody>
                    <a:bodyPr/>
                    <a:lstStyle/>
                    <a:p>
                      <a:pPr algn="ctr"/>
                      <a:r>
                        <a:rPr lang="en-US" sz="2000" dirty="0" smtClean="0"/>
                        <a:t>Yes</a:t>
                      </a:r>
                      <a:endParaRPr lang="en-US" sz="2000" dirty="0"/>
                    </a:p>
                  </a:txBody>
                  <a:tcPr anchor="ctr"/>
                </a:tc>
              </a:tr>
            </a:tbl>
          </a:graphicData>
        </a:graphic>
      </p:graphicFrame>
      <p:graphicFrame>
        <p:nvGraphicFramePr>
          <p:cNvPr id="15362" name="Object 2"/>
          <p:cNvGraphicFramePr>
            <a:graphicFrameLocks noChangeAspect="1"/>
          </p:cNvGraphicFramePr>
          <p:nvPr/>
        </p:nvGraphicFramePr>
        <p:xfrm>
          <a:off x="8077200" y="5791200"/>
          <a:ext cx="755650" cy="757238"/>
        </p:xfrm>
        <a:graphic>
          <a:graphicData uri="http://schemas.openxmlformats.org/presentationml/2006/ole">
            <p:oleObj spid="_x0000_s15366" name="CorelDRAW" r:id="rId4" imgW="4407408" imgH="4413504"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4400" b="0" i="0" u="none" strike="noStrike" cap="none" baseline="0" dirty="0">
                <a:solidFill>
                  <a:schemeClr val="tx2"/>
                </a:solidFill>
                <a:ea typeface="Calibri"/>
                <a:cs typeface="Calibri"/>
                <a:sym typeface="Calibri"/>
              </a:rPr>
              <a:t>Bargaining for a </a:t>
            </a:r>
            <a:r>
              <a:rPr lang="en-US" dirty="0" smtClean="0">
                <a:solidFill>
                  <a:schemeClr val="tx2"/>
                </a:solidFill>
              </a:rPr>
              <a:t>Small </a:t>
            </a:r>
            <a:br>
              <a:rPr lang="en-US" dirty="0" smtClean="0">
                <a:solidFill>
                  <a:schemeClr val="tx2"/>
                </a:solidFill>
              </a:rPr>
            </a:br>
            <a:r>
              <a:rPr lang="en-US" dirty="0" smtClean="0">
                <a:solidFill>
                  <a:schemeClr val="tx2"/>
                </a:solidFill>
              </a:rPr>
              <a:t>Employer Exchange</a:t>
            </a:r>
            <a:r>
              <a:rPr lang="en-US" sz="4400" b="0" i="0" u="none" strike="noStrike" cap="none" baseline="0" dirty="0" smtClean="0">
                <a:solidFill>
                  <a:schemeClr val="tx2"/>
                </a:solidFill>
                <a:ea typeface="Calibri"/>
                <a:cs typeface="Calibri"/>
                <a:sym typeface="Calibri"/>
              </a:rPr>
              <a:t> Plan</a:t>
            </a:r>
            <a:endParaRPr lang="en-US" sz="4400" b="0" i="0" u="none" strike="noStrike" cap="none" baseline="0" dirty="0">
              <a:solidFill>
                <a:schemeClr val="tx2"/>
              </a:solidFill>
              <a:ea typeface="Calibri"/>
              <a:cs typeface="Calibri"/>
              <a:sym typeface="Calibri"/>
            </a:endParaRPr>
          </a:p>
        </p:txBody>
      </p:sp>
      <p:sp>
        <p:nvSpPr>
          <p:cNvPr id="192" name="Shape 192"/>
          <p:cNvSpPr txBox="1">
            <a:spLocks noGrp="1"/>
          </p:cNvSpPr>
          <p:nvPr>
            <p:ph idx="1"/>
          </p:nvPr>
        </p:nvSpPr>
        <p:spPr>
          <a:prstGeom prst="rect">
            <a:avLst/>
          </a:prstGeom>
          <a:noFill/>
          <a:ln>
            <a:noFill/>
          </a:ln>
        </p:spPr>
        <p:txBody>
          <a:bodyPr lIns="91425" tIns="45700" rIns="91425" bIns="45700" anchor="t" anchorCtr="0">
            <a:normAutofit fontScale="92500" lnSpcReduction="10000"/>
          </a:bodyPr>
          <a:lstStyle/>
          <a:p>
            <a:pPr marL="571500" indent="-520700">
              <a:lnSpc>
                <a:spcPct val="110000"/>
              </a:lnSpc>
              <a:spcAft>
                <a:spcPts val="1200"/>
              </a:spcAft>
              <a:buClr>
                <a:schemeClr val="accent2"/>
              </a:buClr>
              <a:buSzPct val="100000"/>
            </a:pPr>
            <a:r>
              <a:rPr lang="en-US" sz="2800" dirty="0" smtClean="0"/>
              <a:t>Push for employer to offer access to gold or platinum plans rather than silver</a:t>
            </a:r>
            <a:endParaRPr lang="en-US" sz="2800" b="0" i="0" u="none" strike="noStrike" cap="none" baseline="0" dirty="0" smtClean="0">
              <a:ea typeface="Calibri"/>
              <a:cs typeface="Calibri"/>
              <a:sym typeface="Calibri"/>
            </a:endParaRPr>
          </a:p>
          <a:p>
            <a:pPr marL="571500" indent="-520700">
              <a:lnSpc>
                <a:spcPct val="110000"/>
              </a:lnSpc>
              <a:spcAft>
                <a:spcPts val="1200"/>
              </a:spcAft>
              <a:buClr>
                <a:schemeClr val="accent2"/>
              </a:buClr>
              <a:buSzPct val="100000"/>
            </a:pPr>
            <a:r>
              <a:rPr lang="en-US" sz="2800" b="0" i="0" u="none" strike="noStrike" cap="none" baseline="0" dirty="0" smtClean="0">
                <a:ea typeface="Calibri"/>
                <a:cs typeface="Calibri"/>
                <a:sym typeface="Calibri"/>
              </a:rPr>
              <a:t>Don’t agree to pay</a:t>
            </a:r>
            <a:r>
              <a:rPr lang="en-US" sz="2800" b="0" i="0" u="none" strike="noStrike" cap="none" dirty="0" smtClean="0">
                <a:ea typeface="Calibri"/>
                <a:cs typeface="Calibri"/>
                <a:sym typeface="Calibri"/>
              </a:rPr>
              <a:t> a percentage of premium, due to </a:t>
            </a:r>
            <a:r>
              <a:rPr lang="en-US" sz="2800" dirty="0" smtClean="0"/>
              <a:t>the oldest workers potentially having premium shares three times greater than the youngest</a:t>
            </a:r>
            <a:endParaRPr lang="en-US" sz="2800" b="0" i="0" u="none" strike="noStrike" cap="none" baseline="0" dirty="0">
              <a:ea typeface="Calibri"/>
              <a:cs typeface="Calibri"/>
              <a:sym typeface="Calibri"/>
            </a:endParaRPr>
          </a:p>
          <a:p>
            <a:pPr marL="571500" indent="-520700">
              <a:lnSpc>
                <a:spcPct val="110000"/>
              </a:lnSpc>
              <a:spcAft>
                <a:spcPts val="1200"/>
              </a:spcAft>
              <a:buClr>
                <a:schemeClr val="accent2"/>
              </a:buClr>
              <a:buSzPct val="100000"/>
            </a:pPr>
            <a:r>
              <a:rPr lang="en-US" sz="2800" b="0" i="0" u="none" strike="noStrike" cap="none" baseline="0" dirty="0" smtClean="0">
                <a:ea typeface="Calibri"/>
                <a:cs typeface="Calibri"/>
                <a:sym typeface="Calibri"/>
              </a:rPr>
              <a:t>Instead, bargain to establish either a flat dollar</a:t>
            </a:r>
            <a:r>
              <a:rPr lang="en-US" sz="2800" b="0" i="0" u="none" strike="noStrike" cap="none" dirty="0" smtClean="0">
                <a:ea typeface="Calibri"/>
                <a:cs typeface="Calibri"/>
                <a:sym typeface="Calibri"/>
              </a:rPr>
              <a:t> amount for the premium share, or a percentage of total monthly wages</a:t>
            </a:r>
            <a:endParaRPr lang="en-US" sz="2400" b="0" i="0" u="none" strike="noStrike" cap="none" baseline="0" dirty="0">
              <a:ea typeface="Calibri"/>
              <a:cs typeface="Calibri"/>
              <a:sym typeface="Calibri"/>
            </a:endParaRPr>
          </a:p>
        </p:txBody>
      </p:sp>
      <p:graphicFrame>
        <p:nvGraphicFramePr>
          <p:cNvPr id="27650" name="Object 2"/>
          <p:cNvGraphicFramePr>
            <a:graphicFrameLocks noChangeAspect="1"/>
          </p:cNvGraphicFramePr>
          <p:nvPr/>
        </p:nvGraphicFramePr>
        <p:xfrm>
          <a:off x="8077200" y="5791200"/>
          <a:ext cx="755650" cy="757238"/>
        </p:xfrm>
        <a:graphic>
          <a:graphicData uri="http://schemas.openxmlformats.org/presentationml/2006/ole">
            <p:oleObj spid="_x0000_s27654" name="CorelDRAW" r:id="rId4" imgW="4407408" imgH="4413504" progId="">
              <p:embed/>
            </p:oleObj>
          </a:graphicData>
        </a:graphic>
      </p:graphicFrame>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Individual </a:t>
            </a:r>
            <a:br>
              <a:rPr lang="en-US" dirty="0" smtClean="0"/>
            </a:br>
            <a:r>
              <a:rPr lang="en-US" dirty="0" smtClean="0"/>
              <a:t>Exchange Subsidies</a:t>
            </a:r>
            <a:endParaRPr lang="en-US" dirty="0"/>
          </a:p>
        </p:txBody>
      </p:sp>
      <p:graphicFrame>
        <p:nvGraphicFramePr>
          <p:cNvPr id="8" name="Table 7"/>
          <p:cNvGraphicFramePr>
            <a:graphicFrameLocks noGrp="1"/>
          </p:cNvGraphicFramePr>
          <p:nvPr/>
        </p:nvGraphicFramePr>
        <p:xfrm>
          <a:off x="914400" y="1905000"/>
          <a:ext cx="7315200" cy="3742428"/>
        </p:xfrm>
        <a:graphic>
          <a:graphicData uri="http://schemas.openxmlformats.org/drawingml/2006/table">
            <a:tbl>
              <a:tblPr firstRow="1" bandRow="1">
                <a:tableStyleId>{E973175F-2D06-4D99-BCCC-039200F7DE96}</a:tableStyleId>
              </a:tblPr>
              <a:tblGrid>
                <a:gridCol w="1828800"/>
                <a:gridCol w="1828800"/>
                <a:gridCol w="1828800"/>
                <a:gridCol w="1828800"/>
              </a:tblGrid>
              <a:tr h="1225812">
                <a:tc>
                  <a:txBody>
                    <a:bodyPr/>
                    <a:lstStyle/>
                    <a:p>
                      <a:pPr algn="ctr"/>
                      <a:r>
                        <a:rPr lang="en-US" sz="2000" dirty="0" smtClean="0"/>
                        <a:t>Income Level As %</a:t>
                      </a:r>
                      <a:r>
                        <a:rPr lang="en-US" sz="2000" baseline="0" dirty="0" smtClean="0"/>
                        <a:t> of FPL</a:t>
                      </a:r>
                      <a:endParaRPr lang="en-US" sz="2000" dirty="0"/>
                    </a:p>
                  </a:txBody>
                  <a:tcPr anchor="ctr"/>
                </a:tc>
                <a:tc>
                  <a:txBody>
                    <a:bodyPr/>
                    <a:lstStyle/>
                    <a:p>
                      <a:pPr algn="ctr"/>
                      <a:r>
                        <a:rPr lang="en-US" sz="2000" dirty="0" smtClean="0"/>
                        <a:t>Max</a:t>
                      </a:r>
                      <a:r>
                        <a:rPr lang="en-US" sz="2000" baseline="0" dirty="0" smtClean="0"/>
                        <a:t> % of Household Income for Premium</a:t>
                      </a:r>
                      <a:endParaRPr lang="en-US" sz="2000" dirty="0"/>
                    </a:p>
                  </a:txBody>
                  <a:tcPr anchor="ctr"/>
                </a:tc>
                <a:tc>
                  <a:txBody>
                    <a:bodyPr/>
                    <a:lstStyle/>
                    <a:p>
                      <a:pPr algn="ctr"/>
                      <a:r>
                        <a:rPr lang="en-US" sz="2000" dirty="0" smtClean="0"/>
                        <a:t>% of Medical Expenses Covered</a:t>
                      </a:r>
                      <a:endParaRPr lang="en-US" sz="2000" dirty="0"/>
                    </a:p>
                  </a:txBody>
                  <a:tcPr anchor="ctr"/>
                </a:tc>
                <a:tc>
                  <a:txBody>
                    <a:bodyPr/>
                    <a:lstStyle/>
                    <a:p>
                      <a:pPr algn="ctr"/>
                      <a:r>
                        <a:rPr lang="en-US" sz="2000" dirty="0" smtClean="0"/>
                        <a:t>Reduction</a:t>
                      </a:r>
                      <a:r>
                        <a:rPr lang="en-US" sz="2000" baseline="0" dirty="0" smtClean="0"/>
                        <a:t> of OOP Max</a:t>
                      </a:r>
                      <a:endParaRPr lang="en-US" sz="2000" dirty="0"/>
                    </a:p>
                  </a:txBody>
                  <a:tcPr anchor="ctr"/>
                </a:tc>
              </a:tr>
              <a:tr h="450588">
                <a:tc>
                  <a:txBody>
                    <a:bodyPr/>
                    <a:lstStyle/>
                    <a:p>
                      <a:pPr algn="ctr"/>
                      <a:r>
                        <a:rPr lang="en-US" sz="2000" dirty="0" smtClean="0"/>
                        <a:t>100%-133%</a:t>
                      </a:r>
                      <a:endParaRPr lang="en-US" sz="2000" dirty="0"/>
                    </a:p>
                  </a:txBody>
                  <a:tcPr anchor="ctr"/>
                </a:tc>
                <a:tc>
                  <a:txBody>
                    <a:bodyPr/>
                    <a:lstStyle/>
                    <a:p>
                      <a:pPr algn="ctr"/>
                      <a:r>
                        <a:rPr lang="en-US" sz="2000" dirty="0" smtClean="0"/>
                        <a:t>2%</a:t>
                      </a:r>
                      <a:endParaRPr lang="en-US" sz="2000" dirty="0"/>
                    </a:p>
                  </a:txBody>
                  <a:tcPr anchor="ctr"/>
                </a:tc>
                <a:tc>
                  <a:txBody>
                    <a:bodyPr/>
                    <a:lstStyle/>
                    <a:p>
                      <a:pPr algn="ctr"/>
                      <a:r>
                        <a:rPr lang="en-US" sz="2000" dirty="0" smtClean="0"/>
                        <a:t>94%</a:t>
                      </a:r>
                      <a:endParaRPr lang="en-US" sz="2000" dirty="0"/>
                    </a:p>
                  </a:txBody>
                  <a:tcPr anchor="ctr"/>
                </a:tc>
                <a:tc>
                  <a:txBody>
                    <a:bodyPr/>
                    <a:lstStyle/>
                    <a:p>
                      <a:pPr algn="ctr"/>
                      <a:r>
                        <a:rPr lang="en-US" sz="2000" dirty="0" smtClean="0"/>
                        <a:t>66%</a:t>
                      </a:r>
                      <a:endParaRPr lang="en-US" sz="2000" dirty="0"/>
                    </a:p>
                  </a:txBody>
                  <a:tcPr anchor="ctr"/>
                </a:tc>
              </a:tr>
              <a:tr h="152400">
                <a:tc>
                  <a:txBody>
                    <a:bodyPr/>
                    <a:lstStyle/>
                    <a:p>
                      <a:pPr algn="ctr"/>
                      <a:r>
                        <a:rPr lang="en-US" sz="2000" dirty="0" smtClean="0"/>
                        <a:t>133%-150%</a:t>
                      </a:r>
                      <a:endParaRPr lang="en-US" sz="2000" dirty="0"/>
                    </a:p>
                  </a:txBody>
                  <a:tcPr anchor="ctr"/>
                </a:tc>
                <a:tc>
                  <a:txBody>
                    <a:bodyPr/>
                    <a:lstStyle/>
                    <a:p>
                      <a:pPr algn="ctr"/>
                      <a:r>
                        <a:rPr lang="en-US" sz="2000" dirty="0" smtClean="0"/>
                        <a:t>3%-4%</a:t>
                      </a:r>
                      <a:endParaRPr lang="en-US" sz="2000" dirty="0"/>
                    </a:p>
                  </a:txBody>
                  <a:tcPr anchor="ctr"/>
                </a:tc>
                <a:tc>
                  <a:txBody>
                    <a:bodyPr/>
                    <a:lstStyle/>
                    <a:p>
                      <a:pPr algn="ctr"/>
                      <a:r>
                        <a:rPr lang="en-US" sz="2000" dirty="0" smtClean="0"/>
                        <a:t>94%</a:t>
                      </a:r>
                      <a:endParaRPr lang="en-US" sz="2000" dirty="0"/>
                    </a:p>
                  </a:txBody>
                  <a:tcPr anchor="ctr"/>
                </a:tc>
                <a:tc>
                  <a:txBody>
                    <a:bodyPr/>
                    <a:lstStyle/>
                    <a:p>
                      <a:pPr algn="ctr"/>
                      <a:r>
                        <a:rPr lang="en-US" sz="2000" dirty="0" smtClean="0"/>
                        <a:t>66%</a:t>
                      </a:r>
                      <a:endParaRPr lang="en-US" sz="2000" dirty="0"/>
                    </a:p>
                  </a:txBody>
                  <a:tcPr anchor="ctr"/>
                </a:tc>
              </a:tr>
              <a:tr h="0">
                <a:tc>
                  <a:txBody>
                    <a:bodyPr/>
                    <a:lstStyle/>
                    <a:p>
                      <a:pPr algn="ctr"/>
                      <a:r>
                        <a:rPr lang="en-US" sz="2000" dirty="0" smtClean="0"/>
                        <a:t>150%-200%</a:t>
                      </a:r>
                      <a:endParaRPr lang="en-US" sz="2000" dirty="0"/>
                    </a:p>
                  </a:txBody>
                  <a:tcPr anchor="ctr"/>
                </a:tc>
                <a:tc>
                  <a:txBody>
                    <a:bodyPr/>
                    <a:lstStyle/>
                    <a:p>
                      <a:pPr algn="ctr"/>
                      <a:r>
                        <a:rPr lang="en-US" sz="2000" dirty="0" smtClean="0"/>
                        <a:t>4%-6.3%</a:t>
                      </a:r>
                      <a:endParaRPr lang="en-US" sz="2000" dirty="0"/>
                    </a:p>
                  </a:txBody>
                  <a:tcPr anchor="ctr"/>
                </a:tc>
                <a:tc>
                  <a:txBody>
                    <a:bodyPr/>
                    <a:lstStyle/>
                    <a:p>
                      <a:pPr algn="ctr"/>
                      <a:r>
                        <a:rPr lang="en-US" sz="2000" dirty="0" smtClean="0"/>
                        <a:t>87%</a:t>
                      </a:r>
                      <a:endParaRPr lang="en-US" sz="2000" dirty="0"/>
                    </a:p>
                  </a:txBody>
                  <a:tcPr anchor="ctr"/>
                </a:tc>
                <a:tc>
                  <a:txBody>
                    <a:bodyPr/>
                    <a:lstStyle/>
                    <a:p>
                      <a:pPr algn="ctr"/>
                      <a:r>
                        <a:rPr lang="en-US" sz="2000" dirty="0" smtClean="0"/>
                        <a:t>66%</a:t>
                      </a:r>
                      <a:endParaRPr lang="en-US" sz="2000" dirty="0"/>
                    </a:p>
                  </a:txBody>
                  <a:tcPr anchor="ctr"/>
                </a:tc>
              </a:tr>
              <a:tr h="0">
                <a:tc>
                  <a:txBody>
                    <a:bodyPr/>
                    <a:lstStyle/>
                    <a:p>
                      <a:pPr algn="ctr"/>
                      <a:r>
                        <a:rPr lang="en-US" sz="2000" dirty="0" smtClean="0"/>
                        <a:t>200%-250%</a:t>
                      </a:r>
                      <a:endParaRPr lang="en-US" sz="2000" dirty="0"/>
                    </a:p>
                  </a:txBody>
                  <a:tcPr anchor="ctr"/>
                </a:tc>
                <a:tc>
                  <a:txBody>
                    <a:bodyPr/>
                    <a:lstStyle/>
                    <a:p>
                      <a:pPr algn="ctr"/>
                      <a:r>
                        <a:rPr lang="en-US" sz="2000" dirty="0" smtClean="0"/>
                        <a:t>6.3%-8.05%</a:t>
                      </a:r>
                      <a:endParaRPr lang="en-US" sz="2000" dirty="0"/>
                    </a:p>
                  </a:txBody>
                  <a:tcPr anchor="ctr"/>
                </a:tc>
                <a:tc>
                  <a:txBody>
                    <a:bodyPr/>
                    <a:lstStyle/>
                    <a:p>
                      <a:pPr algn="ctr"/>
                      <a:r>
                        <a:rPr lang="en-US" sz="2000" dirty="0" smtClean="0"/>
                        <a:t>73%</a:t>
                      </a:r>
                      <a:endParaRPr lang="en-US" sz="2000" dirty="0"/>
                    </a:p>
                  </a:txBody>
                  <a:tcPr anchor="ctr"/>
                </a:tc>
                <a:tc>
                  <a:txBody>
                    <a:bodyPr/>
                    <a:lstStyle/>
                    <a:p>
                      <a:pPr algn="ctr"/>
                      <a:r>
                        <a:rPr lang="en-US" sz="2000" dirty="0" smtClean="0"/>
                        <a:t>50%</a:t>
                      </a:r>
                      <a:endParaRPr lang="en-US" sz="2000" dirty="0"/>
                    </a:p>
                  </a:txBody>
                  <a:tcPr anchor="ctr"/>
                </a:tc>
              </a:tr>
              <a:tr h="121920">
                <a:tc>
                  <a:txBody>
                    <a:bodyPr/>
                    <a:lstStyle/>
                    <a:p>
                      <a:pPr algn="ctr"/>
                      <a:r>
                        <a:rPr lang="en-US" sz="2000" dirty="0" smtClean="0"/>
                        <a:t>250%-300%</a:t>
                      </a:r>
                      <a:endParaRPr lang="en-US" sz="2000" dirty="0"/>
                    </a:p>
                  </a:txBody>
                  <a:tcPr anchor="ctr"/>
                </a:tc>
                <a:tc>
                  <a:txBody>
                    <a:bodyPr/>
                    <a:lstStyle/>
                    <a:p>
                      <a:pPr algn="ctr"/>
                      <a:r>
                        <a:rPr lang="en-US" sz="2000" dirty="0" smtClean="0"/>
                        <a:t>8.05%-9.5%</a:t>
                      </a:r>
                      <a:endParaRPr lang="en-US" sz="2000" dirty="0"/>
                    </a:p>
                  </a:txBody>
                  <a:tcPr anchor="ctr"/>
                </a:tc>
                <a:tc>
                  <a:txBody>
                    <a:bodyPr/>
                    <a:lstStyle/>
                    <a:p>
                      <a:pPr algn="ctr"/>
                      <a:r>
                        <a:rPr lang="en-US" sz="2000" dirty="0" smtClean="0"/>
                        <a:t>70%</a:t>
                      </a:r>
                      <a:endParaRPr lang="en-US" sz="2000" dirty="0"/>
                    </a:p>
                  </a:txBody>
                  <a:tcPr anchor="ctr"/>
                </a:tc>
                <a:tc>
                  <a:txBody>
                    <a:bodyPr/>
                    <a:lstStyle/>
                    <a:p>
                      <a:pPr algn="ctr"/>
                      <a:r>
                        <a:rPr lang="en-US" sz="2000" dirty="0" smtClean="0"/>
                        <a:t>50%</a:t>
                      </a:r>
                      <a:endParaRPr lang="en-US" sz="2000" dirty="0"/>
                    </a:p>
                  </a:txBody>
                  <a:tcPr anchor="ctr"/>
                </a:tc>
              </a:tr>
              <a:tr h="137160">
                <a:tc>
                  <a:txBody>
                    <a:bodyPr/>
                    <a:lstStyle/>
                    <a:p>
                      <a:pPr algn="ctr"/>
                      <a:r>
                        <a:rPr lang="en-US" sz="2000" dirty="0" smtClean="0"/>
                        <a:t>300%-400%</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dirty="0" smtClean="0"/>
                        <a:t>70%</a:t>
                      </a:r>
                      <a:endParaRPr lang="en-US" sz="2000" dirty="0"/>
                    </a:p>
                  </a:txBody>
                  <a:tcPr anchor="ctr"/>
                </a:tc>
                <a:tc>
                  <a:txBody>
                    <a:bodyPr/>
                    <a:lstStyle/>
                    <a:p>
                      <a:pPr algn="ctr"/>
                      <a:r>
                        <a:rPr lang="en-US" sz="2000" dirty="0" smtClean="0"/>
                        <a:t>33%</a:t>
                      </a:r>
                      <a:endParaRPr lang="en-US" sz="2000" dirty="0"/>
                    </a:p>
                  </a:txBody>
                  <a:tcPr anchor="ctr"/>
                </a:tc>
              </a:tr>
            </a:tbl>
          </a:graphicData>
        </a:graphic>
      </p:graphicFrame>
      <p:graphicFrame>
        <p:nvGraphicFramePr>
          <p:cNvPr id="13314" name="Object 2"/>
          <p:cNvGraphicFramePr>
            <a:graphicFrameLocks noChangeAspect="1"/>
          </p:cNvGraphicFramePr>
          <p:nvPr/>
        </p:nvGraphicFramePr>
        <p:xfrm>
          <a:off x="8077200" y="5791200"/>
          <a:ext cx="755650" cy="757238"/>
        </p:xfrm>
        <a:graphic>
          <a:graphicData uri="http://schemas.openxmlformats.org/presentationml/2006/ole">
            <p:oleObj spid="_x0000_s13318" name="CorelDRAW" r:id="rId4" imgW="4407408" imgH="4413504"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3600" b="0" i="0" u="none" strike="noStrike" cap="none" baseline="0" dirty="0" smtClean="0">
                <a:solidFill>
                  <a:schemeClr val="tx2"/>
                </a:solidFill>
                <a:ea typeface="Calibri"/>
                <a:cs typeface="Calibri"/>
                <a:sym typeface="Calibri"/>
              </a:rPr>
              <a:t>When Members Might Do Better </a:t>
            </a:r>
            <a:br>
              <a:rPr lang="en-US" sz="3600" b="0" i="0" u="none" strike="noStrike" cap="none" baseline="0" dirty="0" smtClean="0">
                <a:solidFill>
                  <a:schemeClr val="tx2"/>
                </a:solidFill>
                <a:ea typeface="Calibri"/>
                <a:cs typeface="Calibri"/>
                <a:sym typeface="Calibri"/>
              </a:rPr>
            </a:br>
            <a:r>
              <a:rPr lang="en-US" sz="3600" b="0" i="0" u="none" strike="noStrike" cap="none" baseline="0" dirty="0" smtClean="0">
                <a:solidFill>
                  <a:schemeClr val="tx2"/>
                </a:solidFill>
                <a:ea typeface="Calibri"/>
                <a:cs typeface="Calibri"/>
                <a:sym typeface="Calibri"/>
              </a:rPr>
              <a:t>On The Individual Exchanges</a:t>
            </a:r>
            <a:endParaRPr lang="en-US" sz="3600" b="0" i="0" u="none" strike="noStrike" cap="none" baseline="0" dirty="0">
              <a:solidFill>
                <a:schemeClr val="tx2"/>
              </a:solidFill>
              <a:ea typeface="Calibri"/>
              <a:cs typeface="Calibri"/>
              <a:sym typeface="Calibri"/>
            </a:endParaRPr>
          </a:p>
        </p:txBody>
      </p:sp>
      <p:sp>
        <p:nvSpPr>
          <p:cNvPr id="171" name="Shape 171"/>
          <p:cNvSpPr txBox="1">
            <a:spLocks noGrp="1"/>
          </p:cNvSpPr>
          <p:nvPr>
            <p:ph idx="1"/>
          </p:nvPr>
        </p:nvSpPr>
        <p:spPr>
          <a:xfrm>
            <a:off x="457200" y="1600200"/>
            <a:ext cx="8229600" cy="4800600"/>
          </a:xfrm>
          <a:prstGeom prst="rect">
            <a:avLst/>
          </a:prstGeom>
          <a:noFill/>
          <a:ln>
            <a:noFill/>
          </a:ln>
        </p:spPr>
        <p:txBody>
          <a:bodyPr lIns="91425" tIns="45700" rIns="91425" bIns="45700" anchor="t" anchorCtr="0">
            <a:normAutofit fontScale="77500" lnSpcReduction="20000"/>
          </a:bodyPr>
          <a:lstStyle/>
          <a:p>
            <a:pPr lvl="0" indent="-342900">
              <a:lnSpc>
                <a:spcPct val="120000"/>
              </a:lnSpc>
              <a:spcAft>
                <a:spcPts val="1200"/>
              </a:spcAft>
              <a:buSzPct val="117283"/>
            </a:pPr>
            <a:r>
              <a:rPr lang="en-US" dirty="0" smtClean="0"/>
              <a:t>Workers in lower-wage shops may gain enough exchange subsidies to make eliminating employer-provided insurance and going to exchange sensible</a:t>
            </a:r>
          </a:p>
          <a:p>
            <a:pPr lvl="1" indent="-342900">
              <a:lnSpc>
                <a:spcPct val="120000"/>
              </a:lnSpc>
              <a:spcBef>
                <a:spcPts val="640"/>
              </a:spcBef>
              <a:spcAft>
                <a:spcPts val="1200"/>
              </a:spcAft>
              <a:buSzPct val="117283"/>
            </a:pPr>
            <a:r>
              <a:rPr lang="en-US" dirty="0" smtClean="0"/>
              <a:t>Particularly true for older workers and smaller employers</a:t>
            </a:r>
          </a:p>
          <a:p>
            <a:pPr lvl="1" indent="-342900">
              <a:lnSpc>
                <a:spcPct val="120000"/>
              </a:lnSpc>
              <a:spcBef>
                <a:spcPts val="640"/>
              </a:spcBef>
              <a:spcAft>
                <a:spcPts val="1200"/>
              </a:spcAft>
              <a:buSzPct val="117283"/>
            </a:pPr>
            <a:r>
              <a:rPr lang="en-US" dirty="0" smtClean="0"/>
              <a:t>May need some additional compensation to make going to an exchange worthwhile</a:t>
            </a:r>
          </a:p>
          <a:p>
            <a:pPr indent="-342900">
              <a:lnSpc>
                <a:spcPct val="120000"/>
              </a:lnSpc>
              <a:spcBef>
                <a:spcPts val="640"/>
              </a:spcBef>
              <a:spcAft>
                <a:spcPts val="1200"/>
              </a:spcAft>
              <a:buSzPct val="117283"/>
            </a:pPr>
            <a:r>
              <a:rPr lang="en-US" dirty="0" smtClean="0"/>
              <a:t>Resist employer demands to eliminate insurance and go to exchange </a:t>
            </a:r>
            <a:r>
              <a:rPr lang="en-US" b="1" dirty="0" smtClean="0"/>
              <a:t>in all cases where wage is over $16.00 per hour</a:t>
            </a:r>
          </a:p>
        </p:txBody>
      </p:sp>
      <p:graphicFrame>
        <p:nvGraphicFramePr>
          <p:cNvPr id="26626" name="Object 2"/>
          <p:cNvGraphicFramePr>
            <a:graphicFrameLocks noChangeAspect="1"/>
          </p:cNvGraphicFramePr>
          <p:nvPr/>
        </p:nvGraphicFramePr>
        <p:xfrm>
          <a:off x="8077200" y="5791200"/>
          <a:ext cx="755650" cy="757238"/>
        </p:xfrm>
        <a:graphic>
          <a:graphicData uri="http://schemas.openxmlformats.org/presentationml/2006/ole">
            <p:oleObj spid="_x0000_s26630" name="CorelDRAW" r:id="rId4" imgW="4407408" imgH="4413504" progId="">
              <p:embed/>
            </p:oleObj>
          </a:graphicData>
        </a:graphic>
      </p:graphicFrame>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Nibbling Around the Edges</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spcAft>
                <a:spcPts val="1200"/>
              </a:spcAft>
            </a:pPr>
            <a:r>
              <a:rPr lang="en-US" dirty="0" smtClean="0"/>
              <a:t>Not covered by employer mandate:</a:t>
            </a:r>
          </a:p>
          <a:p>
            <a:pPr lvl="1">
              <a:lnSpc>
                <a:spcPct val="110000"/>
              </a:lnSpc>
              <a:spcAft>
                <a:spcPts val="1200"/>
              </a:spcAft>
            </a:pPr>
            <a:r>
              <a:rPr lang="en-US" dirty="0" smtClean="0"/>
              <a:t>Spouses</a:t>
            </a:r>
          </a:p>
          <a:p>
            <a:pPr lvl="1">
              <a:lnSpc>
                <a:spcPct val="110000"/>
              </a:lnSpc>
              <a:spcAft>
                <a:spcPts val="1200"/>
              </a:spcAft>
            </a:pPr>
            <a:r>
              <a:rPr lang="en-US" dirty="0" smtClean="0"/>
              <a:t>Pre-65 retirees</a:t>
            </a:r>
          </a:p>
          <a:p>
            <a:pPr lvl="1">
              <a:lnSpc>
                <a:spcPct val="110000"/>
              </a:lnSpc>
              <a:spcAft>
                <a:spcPts val="1200"/>
              </a:spcAft>
            </a:pPr>
            <a:r>
              <a:rPr lang="en-US" dirty="0" smtClean="0"/>
              <a:t>Part timers (under 30 hours)</a:t>
            </a:r>
          </a:p>
          <a:p>
            <a:pPr>
              <a:lnSpc>
                <a:spcPct val="110000"/>
              </a:lnSpc>
              <a:spcAft>
                <a:spcPts val="1200"/>
              </a:spcAft>
            </a:pPr>
            <a:r>
              <a:rPr lang="en-US" dirty="0" smtClean="0"/>
              <a:t>If 50%-100% of cost is picked up by employee, dropping coverage may be better</a:t>
            </a:r>
            <a:endParaRPr lang="en-US" dirty="0"/>
          </a:p>
        </p:txBody>
      </p:sp>
      <p:graphicFrame>
        <p:nvGraphicFramePr>
          <p:cNvPr id="83970" name="Object 2"/>
          <p:cNvGraphicFramePr>
            <a:graphicFrameLocks noChangeAspect="1"/>
          </p:cNvGraphicFramePr>
          <p:nvPr/>
        </p:nvGraphicFramePr>
        <p:xfrm>
          <a:off x="8077200" y="5791200"/>
          <a:ext cx="755650" cy="757238"/>
        </p:xfrm>
        <a:graphic>
          <a:graphicData uri="http://schemas.openxmlformats.org/presentationml/2006/ole">
            <p:oleObj spid="_x0000_s83974"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fontScale="90000"/>
          </a:bodyPr>
          <a:lstStyle/>
          <a:p>
            <a:r>
              <a:rPr lang="en-US" sz="4000" dirty="0" smtClean="0"/>
              <a:t>Annual Individual Tax Penalties Due To Individual Mandate</a:t>
            </a:r>
            <a:endParaRPr lang="en-US" sz="4000" dirty="0"/>
          </a:p>
        </p:txBody>
      </p:sp>
      <p:graphicFrame>
        <p:nvGraphicFramePr>
          <p:cNvPr id="5" name="Table 4"/>
          <p:cNvGraphicFramePr>
            <a:graphicFrameLocks noGrp="1"/>
          </p:cNvGraphicFramePr>
          <p:nvPr/>
        </p:nvGraphicFramePr>
        <p:xfrm>
          <a:off x="914400" y="2286000"/>
          <a:ext cx="7315200" cy="3017520"/>
        </p:xfrm>
        <a:graphic>
          <a:graphicData uri="http://schemas.openxmlformats.org/drawingml/2006/table">
            <a:tbl>
              <a:tblPr firstRow="1" firstCol="1" bandRow="1">
                <a:tableStyleId>{E973175F-2D06-4D99-BCCC-039200F7DE96}</a:tableStyleId>
              </a:tblPr>
              <a:tblGrid>
                <a:gridCol w="3200400"/>
                <a:gridCol w="1447800"/>
                <a:gridCol w="1371600"/>
                <a:gridCol w="1295400"/>
              </a:tblGrid>
              <a:tr h="457200">
                <a:tc>
                  <a:txBody>
                    <a:bodyPr/>
                    <a:lstStyle/>
                    <a:p>
                      <a:pPr algn="ctr"/>
                      <a:endParaRPr lang="en-US" sz="2400" dirty="0"/>
                    </a:p>
                  </a:txBody>
                  <a:tcPr anchor="ctr"/>
                </a:tc>
                <a:tc>
                  <a:txBody>
                    <a:bodyPr/>
                    <a:lstStyle/>
                    <a:p>
                      <a:pPr algn="ctr"/>
                      <a:r>
                        <a:rPr lang="en-US" sz="2400" dirty="0" smtClean="0"/>
                        <a:t>2014</a:t>
                      </a:r>
                      <a:endParaRPr lang="en-US" sz="2400" dirty="0"/>
                    </a:p>
                  </a:txBody>
                  <a:tcPr anchor="ctr"/>
                </a:tc>
                <a:tc>
                  <a:txBody>
                    <a:bodyPr/>
                    <a:lstStyle/>
                    <a:p>
                      <a:pPr algn="ctr"/>
                      <a:r>
                        <a:rPr lang="en-US" sz="2400" dirty="0" smtClean="0"/>
                        <a:t>2015</a:t>
                      </a:r>
                      <a:endParaRPr lang="en-US" sz="2400" dirty="0"/>
                    </a:p>
                  </a:txBody>
                  <a:tcPr anchor="ctr"/>
                </a:tc>
                <a:tc>
                  <a:txBody>
                    <a:bodyPr/>
                    <a:lstStyle/>
                    <a:p>
                      <a:pPr algn="ctr"/>
                      <a:r>
                        <a:rPr lang="en-US" sz="2400" dirty="0" smtClean="0"/>
                        <a:t>2016</a:t>
                      </a:r>
                      <a:endParaRPr lang="en-US" sz="2400" dirty="0"/>
                    </a:p>
                  </a:txBody>
                  <a:tcPr anchor="ctr"/>
                </a:tc>
              </a:tr>
              <a:tr h="381000">
                <a:tc>
                  <a:txBody>
                    <a:bodyPr/>
                    <a:lstStyle/>
                    <a:p>
                      <a:pPr algn="ctr"/>
                      <a:r>
                        <a:rPr lang="en-US" sz="2400" dirty="0" smtClean="0"/>
                        <a:t>Charge per</a:t>
                      </a:r>
                      <a:r>
                        <a:rPr lang="en-US" sz="2400" baseline="0" dirty="0" smtClean="0"/>
                        <a:t> </a:t>
                      </a:r>
                      <a:r>
                        <a:rPr lang="en-US" sz="2400" dirty="0" smtClean="0"/>
                        <a:t>Adult</a:t>
                      </a:r>
                      <a:endParaRPr lang="en-US" sz="2400" dirty="0"/>
                    </a:p>
                  </a:txBody>
                  <a:tcPr anchor="ctr"/>
                </a:tc>
                <a:tc>
                  <a:txBody>
                    <a:bodyPr/>
                    <a:lstStyle/>
                    <a:p>
                      <a:pPr algn="ctr"/>
                      <a:r>
                        <a:rPr lang="en-US" sz="2400" dirty="0" smtClean="0"/>
                        <a:t>$95</a:t>
                      </a:r>
                      <a:endParaRPr lang="en-US" sz="2400" dirty="0"/>
                    </a:p>
                  </a:txBody>
                  <a:tcPr anchor="ctr"/>
                </a:tc>
                <a:tc>
                  <a:txBody>
                    <a:bodyPr/>
                    <a:lstStyle/>
                    <a:p>
                      <a:pPr algn="ctr"/>
                      <a:r>
                        <a:rPr lang="en-US" sz="2400" dirty="0" smtClean="0"/>
                        <a:t>$325</a:t>
                      </a:r>
                      <a:endParaRPr lang="en-US" sz="2400" dirty="0"/>
                    </a:p>
                  </a:txBody>
                  <a:tcPr anchor="ctr"/>
                </a:tc>
                <a:tc>
                  <a:txBody>
                    <a:bodyPr/>
                    <a:lstStyle/>
                    <a:p>
                      <a:pPr algn="ctr"/>
                      <a:r>
                        <a:rPr lang="en-US" sz="2400" dirty="0" smtClean="0"/>
                        <a:t>$695</a:t>
                      </a:r>
                      <a:endParaRPr lang="en-US" sz="2400" dirty="0"/>
                    </a:p>
                  </a:txBody>
                  <a:tcPr anchor="ctr"/>
                </a:tc>
              </a:tr>
              <a:tr h="228600">
                <a:tc>
                  <a:txBody>
                    <a:bodyPr/>
                    <a:lstStyle/>
                    <a:p>
                      <a:pPr algn="ctr"/>
                      <a:r>
                        <a:rPr lang="en-US" sz="2400" dirty="0" smtClean="0"/>
                        <a:t>Charge per </a:t>
                      </a:r>
                      <a:r>
                        <a:rPr lang="en-US" sz="2400" baseline="0" dirty="0" smtClean="0"/>
                        <a:t>Child</a:t>
                      </a:r>
                      <a:endParaRPr lang="en-US" sz="2400" dirty="0"/>
                    </a:p>
                  </a:txBody>
                  <a:tcPr anchor="ctr"/>
                </a:tc>
                <a:tc>
                  <a:txBody>
                    <a:bodyPr/>
                    <a:lstStyle/>
                    <a:p>
                      <a:pPr algn="ctr"/>
                      <a:r>
                        <a:rPr lang="en-US" sz="2400" dirty="0" smtClean="0"/>
                        <a:t>$47.50</a:t>
                      </a:r>
                      <a:endParaRPr lang="en-US" sz="2400" dirty="0"/>
                    </a:p>
                  </a:txBody>
                  <a:tcPr anchor="ctr"/>
                </a:tc>
                <a:tc>
                  <a:txBody>
                    <a:bodyPr/>
                    <a:lstStyle/>
                    <a:p>
                      <a:pPr algn="ctr"/>
                      <a:r>
                        <a:rPr lang="en-US" sz="2400" dirty="0" smtClean="0"/>
                        <a:t>$162.50</a:t>
                      </a:r>
                      <a:endParaRPr lang="en-US" sz="2400" dirty="0"/>
                    </a:p>
                  </a:txBody>
                  <a:tcPr anchor="ctr"/>
                </a:tc>
                <a:tc>
                  <a:txBody>
                    <a:bodyPr/>
                    <a:lstStyle/>
                    <a:p>
                      <a:pPr algn="ctr"/>
                      <a:r>
                        <a:rPr lang="en-US" sz="2400" dirty="0" smtClean="0"/>
                        <a:t>$347.50</a:t>
                      </a:r>
                      <a:endParaRPr lang="en-US" sz="2400" dirty="0"/>
                    </a:p>
                  </a:txBody>
                  <a:tcPr anchor="ctr"/>
                </a:tc>
              </a:tr>
              <a:tr h="152400">
                <a:tc>
                  <a:txBody>
                    <a:bodyPr/>
                    <a:lstStyle/>
                    <a:p>
                      <a:pPr algn="ctr"/>
                      <a:r>
                        <a:rPr lang="en-US" sz="2400" dirty="0" smtClean="0"/>
                        <a:t>Family Max</a:t>
                      </a:r>
                      <a:endParaRPr lang="en-US" sz="2400" dirty="0"/>
                    </a:p>
                  </a:txBody>
                  <a:tcPr anchor="ctr"/>
                </a:tc>
                <a:tc>
                  <a:txBody>
                    <a:bodyPr/>
                    <a:lstStyle/>
                    <a:p>
                      <a:pPr algn="ctr"/>
                      <a:r>
                        <a:rPr lang="en-US" sz="2400" dirty="0" smtClean="0"/>
                        <a:t>$285</a:t>
                      </a:r>
                      <a:endParaRPr lang="en-US" sz="2400" dirty="0"/>
                    </a:p>
                  </a:txBody>
                  <a:tcPr anchor="ctr"/>
                </a:tc>
                <a:tc>
                  <a:txBody>
                    <a:bodyPr/>
                    <a:lstStyle/>
                    <a:p>
                      <a:pPr algn="ctr"/>
                      <a:r>
                        <a:rPr lang="en-US" sz="2400" dirty="0" smtClean="0"/>
                        <a:t>$975</a:t>
                      </a:r>
                      <a:endParaRPr lang="en-US" sz="2400" dirty="0"/>
                    </a:p>
                  </a:txBody>
                  <a:tcPr anchor="ctr"/>
                </a:tc>
                <a:tc>
                  <a:txBody>
                    <a:bodyPr/>
                    <a:lstStyle/>
                    <a:p>
                      <a:pPr algn="ctr"/>
                      <a:r>
                        <a:rPr lang="en-US" sz="2400" dirty="0" smtClean="0"/>
                        <a:t>$2,085</a:t>
                      </a:r>
                      <a:endParaRPr lang="en-US" sz="2400" dirty="0"/>
                    </a:p>
                  </a:txBody>
                  <a:tcPr anchor="ctr"/>
                </a:tc>
              </a:tr>
              <a:tr h="30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Or</a:t>
                      </a:r>
                      <a:r>
                        <a:rPr lang="en-US" sz="2400" baseline="0" dirty="0" smtClean="0"/>
                        <a:t> </a:t>
                      </a:r>
                      <a:r>
                        <a:rPr lang="en-US" sz="2400" dirty="0" smtClean="0"/>
                        <a:t>% of</a:t>
                      </a:r>
                      <a:r>
                        <a:rPr lang="en-US" sz="2400" baseline="0" dirty="0" smtClean="0"/>
                        <a:t> Income </a:t>
                      </a:r>
                      <a:br>
                        <a:rPr lang="en-US" sz="2400" baseline="0" dirty="0" smtClean="0"/>
                      </a:br>
                      <a:r>
                        <a:rPr lang="en-US" sz="2400" baseline="0" dirty="0" smtClean="0"/>
                        <a:t>If Higher</a:t>
                      </a:r>
                      <a:endParaRPr lang="en-US" sz="2400" dirty="0" smtClean="0"/>
                    </a:p>
                  </a:txBody>
                  <a:tcPr anchor="ctr"/>
                </a:tc>
                <a:tc>
                  <a:txBody>
                    <a:bodyPr/>
                    <a:lstStyle/>
                    <a:p>
                      <a:pPr algn="ctr"/>
                      <a:r>
                        <a:rPr lang="en-US" sz="2400" dirty="0" smtClean="0"/>
                        <a:t>1%</a:t>
                      </a:r>
                      <a:endParaRPr lang="en-US" sz="2400" dirty="0"/>
                    </a:p>
                  </a:txBody>
                  <a:tcPr anchor="ctr"/>
                </a:tc>
                <a:tc>
                  <a:txBody>
                    <a:bodyPr/>
                    <a:lstStyle/>
                    <a:p>
                      <a:pPr algn="ctr"/>
                      <a:r>
                        <a:rPr lang="en-US" sz="2400" dirty="0" smtClean="0"/>
                        <a:t>2%</a:t>
                      </a:r>
                      <a:endParaRPr lang="en-US" sz="2400" dirty="0"/>
                    </a:p>
                  </a:txBody>
                  <a:tcPr anchor="ctr"/>
                </a:tc>
                <a:tc>
                  <a:txBody>
                    <a:bodyPr/>
                    <a:lstStyle/>
                    <a:p>
                      <a:pPr algn="ctr"/>
                      <a:r>
                        <a:rPr lang="en-US" sz="2400" dirty="0" smtClean="0"/>
                        <a:t>2.5%</a:t>
                      </a:r>
                      <a:endParaRPr lang="en-US" sz="2400" dirty="0"/>
                    </a:p>
                  </a:txBody>
                  <a:tcPr anchor="ctr"/>
                </a:tc>
              </a:tr>
            </a:tbl>
          </a:graphicData>
        </a:graphic>
      </p:graphicFrame>
      <p:graphicFrame>
        <p:nvGraphicFramePr>
          <p:cNvPr id="6146" name="Object 2"/>
          <p:cNvGraphicFramePr>
            <a:graphicFrameLocks noChangeAspect="1"/>
          </p:cNvGraphicFramePr>
          <p:nvPr/>
        </p:nvGraphicFramePr>
        <p:xfrm>
          <a:off x="8077200" y="5791200"/>
          <a:ext cx="755650" cy="757238"/>
        </p:xfrm>
        <a:graphic>
          <a:graphicData uri="http://schemas.openxmlformats.org/presentationml/2006/ole">
            <p:oleObj spid="_x0000_s6150" name="CorelDRAW" r:id="rId4" imgW="4407408" imgH="4413504" progId="">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Excise Tax Begins in 2018</a:t>
            </a:r>
            <a:endParaRPr lang="en-US" dirty="0"/>
          </a:p>
        </p:txBody>
      </p:sp>
      <p:sp>
        <p:nvSpPr>
          <p:cNvPr id="3" name="Text Placeholder 2"/>
          <p:cNvSpPr>
            <a:spLocks noGrp="1"/>
          </p:cNvSpPr>
          <p:nvPr>
            <p:ph idx="1"/>
          </p:nvPr>
        </p:nvSpPr>
        <p:spPr/>
        <p:txBody>
          <a:bodyPr>
            <a:normAutofit fontScale="70000" lnSpcReduction="20000"/>
          </a:bodyPr>
          <a:lstStyle/>
          <a:p>
            <a:pPr>
              <a:lnSpc>
                <a:spcPct val="120000"/>
              </a:lnSpc>
              <a:spcAft>
                <a:spcPts val="1200"/>
              </a:spcAft>
            </a:pPr>
            <a:r>
              <a:rPr lang="en-US" dirty="0" smtClean="0"/>
              <a:t>All health plans above an annual limit subject to a 40% tax on all benefits exceeding that limit</a:t>
            </a:r>
          </a:p>
          <a:p>
            <a:pPr>
              <a:lnSpc>
                <a:spcPct val="120000"/>
              </a:lnSpc>
              <a:spcAft>
                <a:spcPts val="1200"/>
              </a:spcAft>
            </a:pPr>
            <a:r>
              <a:rPr lang="en-US" dirty="0" smtClean="0"/>
              <a:t>Benefit value includes sum of:</a:t>
            </a:r>
          </a:p>
          <a:p>
            <a:pPr lvl="1">
              <a:lnSpc>
                <a:spcPct val="120000"/>
              </a:lnSpc>
            </a:pPr>
            <a:r>
              <a:rPr lang="en-US" dirty="0" smtClean="0"/>
              <a:t>Total premium (employer &amp; employee share)</a:t>
            </a:r>
          </a:p>
          <a:p>
            <a:pPr lvl="1">
              <a:lnSpc>
                <a:spcPct val="120000"/>
              </a:lnSpc>
            </a:pPr>
            <a:r>
              <a:rPr lang="en-US" dirty="0" smtClean="0"/>
              <a:t>Employer contributions to HSAs, HRAs, MSAs, and FSAs</a:t>
            </a:r>
          </a:p>
          <a:p>
            <a:pPr lvl="1">
              <a:lnSpc>
                <a:spcPct val="120000"/>
              </a:lnSpc>
            </a:pPr>
            <a:r>
              <a:rPr lang="en-US" dirty="0" smtClean="0"/>
              <a:t>Likely employee contributions to HSAs, MSAs, and FSAs</a:t>
            </a:r>
          </a:p>
          <a:p>
            <a:pPr lvl="1">
              <a:lnSpc>
                <a:spcPct val="120000"/>
              </a:lnSpc>
            </a:pPr>
            <a:r>
              <a:rPr lang="en-US" dirty="0" smtClean="0"/>
              <a:t>Supplemental health benefits, like onsite medical clinics</a:t>
            </a:r>
          </a:p>
          <a:p>
            <a:pPr>
              <a:lnSpc>
                <a:spcPct val="120000"/>
              </a:lnSpc>
              <a:spcAft>
                <a:spcPts val="1200"/>
              </a:spcAft>
            </a:pPr>
            <a:r>
              <a:rPr lang="en-US" dirty="0" smtClean="0"/>
              <a:t>Insurance companies plan to pass cost along in higher premiums, and employers plan to pass it along to their workers</a:t>
            </a:r>
            <a:endParaRPr lang="en-US" dirty="0"/>
          </a:p>
        </p:txBody>
      </p:sp>
      <p:graphicFrame>
        <p:nvGraphicFramePr>
          <p:cNvPr id="17410" name="Object 2"/>
          <p:cNvGraphicFramePr>
            <a:graphicFrameLocks noChangeAspect="1"/>
          </p:cNvGraphicFramePr>
          <p:nvPr/>
        </p:nvGraphicFramePr>
        <p:xfrm>
          <a:off x="8077200" y="5791200"/>
          <a:ext cx="755650" cy="757238"/>
        </p:xfrm>
        <a:graphic>
          <a:graphicData uri="http://schemas.openxmlformats.org/presentationml/2006/ole">
            <p:oleObj spid="_x0000_s17414"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Every UE Workplace To See </a:t>
            </a:r>
            <a:br>
              <a:rPr lang="en-US" dirty="0" smtClean="0">
                <a:solidFill>
                  <a:schemeClr val="tx2"/>
                </a:solidFill>
              </a:rPr>
            </a:br>
            <a:r>
              <a:rPr lang="en-US" dirty="0" smtClean="0">
                <a:solidFill>
                  <a:schemeClr val="tx2"/>
                </a:solidFill>
              </a:rPr>
              <a:t>Changes In Next 1-5 Years</a:t>
            </a:r>
            <a:endParaRPr lang="en-US" dirty="0">
              <a:solidFill>
                <a:schemeClr val="tx2"/>
              </a:solidFill>
            </a:endParaRPr>
          </a:p>
        </p:txBody>
      </p:sp>
      <p:sp>
        <p:nvSpPr>
          <p:cNvPr id="3" name="Text Placeholder 2"/>
          <p:cNvSpPr>
            <a:spLocks noGrp="1"/>
          </p:cNvSpPr>
          <p:nvPr>
            <p:ph idx="1"/>
          </p:nvPr>
        </p:nvSpPr>
        <p:spPr/>
        <p:txBody>
          <a:bodyPr>
            <a:noAutofit/>
          </a:bodyPr>
          <a:lstStyle/>
          <a:p>
            <a:r>
              <a:rPr lang="en-US" dirty="0" smtClean="0"/>
              <a:t>Workplaces with good insurance gravely threatened by new </a:t>
            </a:r>
            <a:r>
              <a:rPr lang="en-US" dirty="0" smtClean="0">
                <a:solidFill>
                  <a:schemeClr val="accent6">
                    <a:lumMod val="75000"/>
                  </a:schemeClr>
                </a:solidFill>
              </a:rPr>
              <a:t>“excise tax”</a:t>
            </a:r>
            <a:endParaRPr lang="en-US" dirty="0" smtClean="0">
              <a:solidFill>
                <a:srgbClr val="FF0000"/>
              </a:solidFill>
            </a:endParaRPr>
          </a:p>
          <a:p>
            <a:r>
              <a:rPr lang="en-US" dirty="0" smtClean="0"/>
              <a:t>Workplaces with poor insurance or low incomes may fare better on </a:t>
            </a:r>
            <a:r>
              <a:rPr lang="en-US" dirty="0" smtClean="0">
                <a:solidFill>
                  <a:schemeClr val="accent6">
                    <a:lumMod val="75000"/>
                  </a:schemeClr>
                </a:solidFill>
              </a:rPr>
              <a:t>state exchanges</a:t>
            </a:r>
            <a:endParaRPr lang="en-US" dirty="0" smtClean="0"/>
          </a:p>
          <a:p>
            <a:r>
              <a:rPr lang="en-US" dirty="0" smtClean="0"/>
              <a:t>Everyone else continues the fight to retain benefits in even tougher circumstances</a:t>
            </a:r>
            <a:endParaRPr lang="en-US" dirty="0"/>
          </a:p>
        </p:txBody>
      </p:sp>
      <p:graphicFrame>
        <p:nvGraphicFramePr>
          <p:cNvPr id="4098" name="Object 2"/>
          <p:cNvGraphicFramePr>
            <a:graphicFrameLocks noChangeAspect="1"/>
          </p:cNvGraphicFramePr>
          <p:nvPr/>
        </p:nvGraphicFramePr>
        <p:xfrm>
          <a:off x="8077200" y="5791200"/>
          <a:ext cx="755650" cy="757238"/>
        </p:xfrm>
        <a:graphic>
          <a:graphicData uri="http://schemas.openxmlformats.org/presentationml/2006/ole">
            <p:oleObj spid="_x0000_s4102"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Excise Tax Thresholds: 2018 -2020</a:t>
            </a:r>
            <a:endParaRPr lang="en-US" sz="3600" dirty="0"/>
          </a:p>
        </p:txBody>
      </p:sp>
      <p:graphicFrame>
        <p:nvGraphicFramePr>
          <p:cNvPr id="4" name="Table 3"/>
          <p:cNvGraphicFramePr>
            <a:graphicFrameLocks noGrp="1"/>
          </p:cNvGraphicFramePr>
          <p:nvPr/>
        </p:nvGraphicFramePr>
        <p:xfrm>
          <a:off x="914400" y="1905000"/>
          <a:ext cx="7315200" cy="3878850"/>
        </p:xfrm>
        <a:graphic>
          <a:graphicData uri="http://schemas.openxmlformats.org/drawingml/2006/table">
            <a:tbl>
              <a:tblPr firstRow="1" bandRow="1">
                <a:tableStyleId>{E973175F-2D06-4D99-BCCC-039200F7DE96}</a:tableStyleId>
              </a:tblPr>
              <a:tblGrid>
                <a:gridCol w="3962400"/>
                <a:gridCol w="1143000"/>
                <a:gridCol w="1219200"/>
                <a:gridCol w="990600"/>
              </a:tblGrid>
              <a:tr h="734150">
                <a:tc>
                  <a:txBody>
                    <a:bodyPr/>
                    <a:lstStyle/>
                    <a:p>
                      <a:pPr algn="ctr"/>
                      <a:r>
                        <a:rPr lang="en-US" sz="2000" baseline="0" dirty="0" smtClean="0"/>
                        <a:t>40% Tax Above Annual Limits</a:t>
                      </a:r>
                      <a:endParaRPr lang="en-US" sz="2000" dirty="0"/>
                    </a:p>
                  </a:txBody>
                  <a:tcPr anchor="ctr"/>
                </a:tc>
                <a:tc>
                  <a:txBody>
                    <a:bodyPr/>
                    <a:lstStyle/>
                    <a:p>
                      <a:pPr algn="ctr"/>
                      <a:r>
                        <a:rPr lang="en-US" sz="2000" dirty="0" smtClean="0"/>
                        <a:t>2018</a:t>
                      </a:r>
                      <a:endParaRPr lang="en-US" sz="2000" dirty="0"/>
                    </a:p>
                  </a:txBody>
                  <a:tcPr anchor="ctr"/>
                </a:tc>
                <a:tc>
                  <a:txBody>
                    <a:bodyPr/>
                    <a:lstStyle/>
                    <a:p>
                      <a:pPr algn="ctr"/>
                      <a:r>
                        <a:rPr lang="en-US" sz="2000" dirty="0" smtClean="0"/>
                        <a:t>2019</a:t>
                      </a:r>
                      <a:endParaRPr lang="en-US" sz="2000" dirty="0"/>
                    </a:p>
                  </a:txBody>
                  <a:tcPr anchor="ctr"/>
                </a:tc>
                <a:tc>
                  <a:txBody>
                    <a:bodyPr/>
                    <a:lstStyle/>
                    <a:p>
                      <a:pPr algn="ctr"/>
                      <a:r>
                        <a:rPr lang="en-US" sz="2000" dirty="0" smtClean="0"/>
                        <a:t>2020+</a:t>
                      </a:r>
                      <a:endParaRPr lang="en-US" sz="2000" dirty="0"/>
                    </a:p>
                  </a:txBody>
                  <a:tcPr anchor="ctr"/>
                </a:tc>
              </a:tr>
              <a:tr h="942250">
                <a:tc>
                  <a:txBody>
                    <a:bodyPr/>
                    <a:lstStyle/>
                    <a:p>
                      <a:pPr algn="ctr"/>
                      <a:r>
                        <a:rPr lang="en-US" sz="2000" dirty="0" smtClean="0"/>
                        <a:t>Single</a:t>
                      </a:r>
                      <a:r>
                        <a:rPr lang="en-US" sz="2000" baseline="0" dirty="0" smtClean="0"/>
                        <a:t> – Regular Limit</a:t>
                      </a:r>
                      <a:endParaRPr lang="en-US" sz="2000" dirty="0"/>
                    </a:p>
                  </a:txBody>
                  <a:tcPr anchor="ctr"/>
                </a:tc>
                <a:tc>
                  <a:txBody>
                    <a:bodyPr/>
                    <a:lstStyle/>
                    <a:p>
                      <a:pPr algn="ctr"/>
                      <a:r>
                        <a:rPr lang="en-US" sz="2000" dirty="0" smtClean="0"/>
                        <a:t>$10,200</a:t>
                      </a:r>
                      <a:endParaRPr lang="en-US" sz="2000" dirty="0"/>
                    </a:p>
                  </a:txBody>
                  <a:tcPr anchor="ctr"/>
                </a:tc>
                <a:tc>
                  <a:txBody>
                    <a:bodyPr/>
                    <a:lstStyle/>
                    <a:p>
                      <a:pPr algn="ctr"/>
                      <a:r>
                        <a:rPr lang="en-US" sz="2000" dirty="0" smtClean="0"/>
                        <a:t>CPI+1%</a:t>
                      </a:r>
                      <a:endParaRPr lang="en-US" sz="2000" dirty="0"/>
                    </a:p>
                  </a:txBody>
                  <a:tcPr anchor="ctr"/>
                </a:tc>
                <a:tc>
                  <a:txBody>
                    <a:bodyPr/>
                    <a:lstStyle/>
                    <a:p>
                      <a:pPr algn="ctr"/>
                      <a:r>
                        <a:rPr lang="en-US" sz="2000" dirty="0" smtClean="0"/>
                        <a:t>CPI</a:t>
                      </a:r>
                      <a:endParaRPr lang="en-US" sz="2000" dirty="0"/>
                    </a:p>
                  </a:txBody>
                  <a:tcPr anchor="ctr"/>
                </a:tc>
              </a:tr>
              <a:tr h="734150">
                <a:tc>
                  <a:txBody>
                    <a:bodyPr/>
                    <a:lstStyle/>
                    <a:p>
                      <a:pPr algn="ctr"/>
                      <a:r>
                        <a:rPr lang="en-US" sz="2000" dirty="0" smtClean="0"/>
                        <a:t>Single – High</a:t>
                      </a:r>
                      <a:r>
                        <a:rPr lang="en-US" sz="2000" baseline="0" dirty="0" smtClean="0"/>
                        <a:t> Risk/Retiree</a:t>
                      </a:r>
                      <a:endParaRPr lang="en-US" sz="2000" dirty="0"/>
                    </a:p>
                  </a:txBody>
                  <a:tcPr anchor="ctr"/>
                </a:tc>
                <a:tc>
                  <a:txBody>
                    <a:bodyPr/>
                    <a:lstStyle/>
                    <a:p>
                      <a:pPr algn="ctr"/>
                      <a:r>
                        <a:rPr lang="en-US" sz="2000" dirty="0" smtClean="0"/>
                        <a:t>$11,850</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CPI+1%</a:t>
                      </a:r>
                    </a:p>
                  </a:txBody>
                  <a:tcPr anchor="ctr"/>
                </a:tc>
                <a:tc>
                  <a:txBody>
                    <a:bodyPr/>
                    <a:lstStyle/>
                    <a:p>
                      <a:pPr algn="ctr"/>
                      <a:r>
                        <a:rPr lang="en-US" sz="2000" dirty="0" smtClean="0"/>
                        <a:t>CPI</a:t>
                      </a:r>
                      <a:endParaRPr lang="en-US" sz="2000" dirty="0"/>
                    </a:p>
                  </a:txBody>
                  <a:tcPr anchor="ctr"/>
                </a:tc>
              </a:tr>
              <a:tr h="7341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Family – Regular Limit</a:t>
                      </a:r>
                    </a:p>
                  </a:txBody>
                  <a:tcPr anchor="ctr"/>
                </a:tc>
                <a:tc>
                  <a:txBody>
                    <a:bodyPr/>
                    <a:lstStyle/>
                    <a:p>
                      <a:pPr algn="ctr"/>
                      <a:r>
                        <a:rPr lang="en-US" sz="2000" dirty="0" smtClean="0"/>
                        <a:t>$27,500</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CPI+1%</a:t>
                      </a:r>
                    </a:p>
                  </a:txBody>
                  <a:tcPr anchor="ctr"/>
                </a:tc>
                <a:tc>
                  <a:txBody>
                    <a:bodyPr/>
                    <a:lstStyle/>
                    <a:p>
                      <a:pPr algn="ctr"/>
                      <a:r>
                        <a:rPr lang="en-US" sz="2000" dirty="0" smtClean="0"/>
                        <a:t>CPI</a:t>
                      </a:r>
                      <a:endParaRPr lang="en-US" sz="2000" dirty="0"/>
                    </a:p>
                  </a:txBody>
                  <a:tcPr anchor="ctr"/>
                </a:tc>
              </a:tr>
              <a:tr h="734150">
                <a:tc>
                  <a:txBody>
                    <a:bodyPr/>
                    <a:lstStyle/>
                    <a:p>
                      <a:pPr algn="ctr"/>
                      <a:r>
                        <a:rPr lang="en-US" sz="2000" dirty="0" smtClean="0"/>
                        <a:t>Family – High Risk/Retiree</a:t>
                      </a:r>
                      <a:endParaRPr lang="en-US" sz="2000" dirty="0"/>
                    </a:p>
                  </a:txBody>
                  <a:tcPr anchor="ctr"/>
                </a:tc>
                <a:tc>
                  <a:txBody>
                    <a:bodyPr/>
                    <a:lstStyle/>
                    <a:p>
                      <a:pPr algn="ctr"/>
                      <a:r>
                        <a:rPr lang="en-US" sz="2000" dirty="0" smtClean="0"/>
                        <a:t>$30,950</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CPI+1%</a:t>
                      </a:r>
                    </a:p>
                  </a:txBody>
                  <a:tcPr anchor="ctr"/>
                </a:tc>
                <a:tc>
                  <a:txBody>
                    <a:bodyPr/>
                    <a:lstStyle/>
                    <a:p>
                      <a:pPr algn="ctr"/>
                      <a:r>
                        <a:rPr lang="en-US" sz="2000" dirty="0" smtClean="0"/>
                        <a:t>CPI</a:t>
                      </a:r>
                      <a:endParaRPr lang="en-US" sz="2000" dirty="0"/>
                    </a:p>
                  </a:txBody>
                  <a:tcPr anchor="ctr"/>
                </a:tc>
              </a:tr>
            </a:tbl>
          </a:graphicData>
        </a:graphic>
      </p:graphicFrame>
      <p:graphicFrame>
        <p:nvGraphicFramePr>
          <p:cNvPr id="18434" name="Object 2"/>
          <p:cNvGraphicFramePr>
            <a:graphicFrameLocks noChangeAspect="1"/>
          </p:cNvGraphicFramePr>
          <p:nvPr/>
        </p:nvGraphicFramePr>
        <p:xfrm>
          <a:off x="8077200" y="5791200"/>
          <a:ext cx="755650" cy="757238"/>
        </p:xfrm>
        <a:graphic>
          <a:graphicData uri="http://schemas.openxmlformats.org/presentationml/2006/ole">
            <p:oleObj spid="_x0000_s18438" name="CorelDRAW" r:id="rId4" imgW="4407408" imgH="4413504" progId="">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smtClean="0"/>
              <a:t>Potential Changes </a:t>
            </a:r>
            <a:br>
              <a:rPr lang="en-US" dirty="0" smtClean="0"/>
            </a:br>
            <a:r>
              <a:rPr lang="en-US" dirty="0" smtClean="0"/>
              <a:t>Due  to Excise Tax</a:t>
            </a:r>
            <a:endParaRPr lang="en-US" dirty="0"/>
          </a:p>
        </p:txBody>
      </p:sp>
      <p:sp>
        <p:nvSpPr>
          <p:cNvPr id="3" name="Text Placeholder 2"/>
          <p:cNvSpPr>
            <a:spLocks noGrp="1"/>
          </p:cNvSpPr>
          <p:nvPr>
            <p:ph idx="1"/>
          </p:nvPr>
        </p:nvSpPr>
        <p:spPr/>
        <p:txBody>
          <a:bodyPr>
            <a:normAutofit fontScale="77500" lnSpcReduction="20000"/>
          </a:bodyPr>
          <a:lstStyle/>
          <a:p>
            <a:pPr>
              <a:lnSpc>
                <a:spcPct val="120000"/>
              </a:lnSpc>
              <a:spcAft>
                <a:spcPts val="1200"/>
              </a:spcAft>
            </a:pPr>
            <a:r>
              <a:rPr lang="en-US" dirty="0" smtClean="0"/>
              <a:t>Insurers may no longer offer good plans</a:t>
            </a:r>
          </a:p>
          <a:p>
            <a:pPr>
              <a:lnSpc>
                <a:spcPct val="120000"/>
              </a:lnSpc>
              <a:spcAft>
                <a:spcPts val="1200"/>
              </a:spcAft>
            </a:pPr>
            <a:r>
              <a:rPr lang="en-US" dirty="0" smtClean="0"/>
              <a:t>More options in self-insured workplaces to reduce costs without increasing out-of-pocket costs</a:t>
            </a:r>
          </a:p>
          <a:p>
            <a:pPr lvl="1">
              <a:lnSpc>
                <a:spcPct val="120000"/>
              </a:lnSpc>
              <a:spcAft>
                <a:spcPts val="1200"/>
              </a:spcAft>
            </a:pPr>
            <a:r>
              <a:rPr lang="en-US" dirty="0" smtClean="0"/>
              <a:t>Eliminating high-cost, low value providers from network, HMOs, wellness, eliminating FSAs, etc</a:t>
            </a:r>
          </a:p>
          <a:p>
            <a:pPr>
              <a:lnSpc>
                <a:spcPct val="120000"/>
              </a:lnSpc>
              <a:spcAft>
                <a:spcPts val="1200"/>
              </a:spcAft>
            </a:pPr>
            <a:r>
              <a:rPr lang="en-US" dirty="0" smtClean="0"/>
              <a:t>Experience may be similar to Pension Protection Act – negative change to federal law that we are limited to bargaining over the effects of</a:t>
            </a:r>
          </a:p>
        </p:txBody>
      </p:sp>
      <p:graphicFrame>
        <p:nvGraphicFramePr>
          <p:cNvPr id="25602" name="Object 2"/>
          <p:cNvGraphicFramePr>
            <a:graphicFrameLocks noChangeAspect="1"/>
          </p:cNvGraphicFramePr>
          <p:nvPr/>
        </p:nvGraphicFramePr>
        <p:xfrm>
          <a:off x="8077200" y="5791200"/>
          <a:ext cx="755650" cy="757238"/>
        </p:xfrm>
        <a:graphic>
          <a:graphicData uri="http://schemas.openxmlformats.org/presentationml/2006/ole">
            <p:oleObj spid="_x0000_s25606"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When the ACA Has No Direct Impact</a:t>
            </a:r>
            <a:endParaRPr lang="en-US" sz="3200" dirty="0"/>
          </a:p>
        </p:txBody>
      </p:sp>
      <p:sp>
        <p:nvSpPr>
          <p:cNvPr id="3" name="Text Placeholder 2"/>
          <p:cNvSpPr>
            <a:spLocks noGrp="1"/>
          </p:cNvSpPr>
          <p:nvPr>
            <p:ph idx="1"/>
          </p:nvPr>
        </p:nvSpPr>
        <p:spPr/>
        <p:txBody>
          <a:bodyPr>
            <a:normAutofit fontScale="70000" lnSpcReduction="20000"/>
          </a:bodyPr>
          <a:lstStyle/>
          <a:p>
            <a:pPr>
              <a:lnSpc>
                <a:spcPct val="120000"/>
              </a:lnSpc>
              <a:spcAft>
                <a:spcPts val="1200"/>
              </a:spcAft>
            </a:pPr>
            <a:r>
              <a:rPr lang="en-US" dirty="0" smtClean="0"/>
              <a:t>If workplace’s insurance isn’t in danger of hitting excise tax, and wages are too high for exchange subsidies, it’s the same fight as always</a:t>
            </a:r>
          </a:p>
          <a:p>
            <a:pPr>
              <a:lnSpc>
                <a:spcPct val="120000"/>
              </a:lnSpc>
              <a:spcAft>
                <a:spcPts val="1200"/>
              </a:spcAft>
            </a:pPr>
            <a:r>
              <a:rPr lang="en-US" dirty="0" smtClean="0"/>
              <a:t>Keep in mind it’s now more expensive for the boss to eliminate our insurance</a:t>
            </a:r>
          </a:p>
          <a:p>
            <a:pPr>
              <a:lnSpc>
                <a:spcPct val="120000"/>
              </a:lnSpc>
              <a:spcAft>
                <a:spcPts val="1200"/>
              </a:spcAft>
            </a:pPr>
            <a:r>
              <a:rPr lang="en-US" dirty="0" smtClean="0"/>
              <a:t>Don’t let the employer use confusion to push through new massive concessions</a:t>
            </a:r>
          </a:p>
          <a:p>
            <a:pPr>
              <a:lnSpc>
                <a:spcPct val="120000"/>
              </a:lnSpc>
              <a:spcAft>
                <a:spcPts val="1200"/>
              </a:spcAft>
            </a:pPr>
            <a:r>
              <a:rPr lang="en-US" dirty="0" smtClean="0"/>
              <a:t>Healthcare bargaining remains difficult, but not too different until all employers are allowed on exchanges </a:t>
            </a:r>
            <a:endParaRPr lang="en-US" dirty="0"/>
          </a:p>
        </p:txBody>
      </p:sp>
      <p:graphicFrame>
        <p:nvGraphicFramePr>
          <p:cNvPr id="29698" name="Object 2"/>
          <p:cNvGraphicFramePr>
            <a:graphicFrameLocks noChangeAspect="1"/>
          </p:cNvGraphicFramePr>
          <p:nvPr/>
        </p:nvGraphicFramePr>
        <p:xfrm>
          <a:off x="8077200" y="5791200"/>
          <a:ext cx="755650" cy="757238"/>
        </p:xfrm>
        <a:graphic>
          <a:graphicData uri="http://schemas.openxmlformats.org/presentationml/2006/ole">
            <p:oleObj spid="_x0000_s29702"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Mounting A Fight</a:t>
            </a:r>
            <a:endParaRPr lang="en-US" dirty="0"/>
          </a:p>
        </p:txBody>
      </p:sp>
      <p:sp>
        <p:nvSpPr>
          <p:cNvPr id="3" name="Text Placeholder 2"/>
          <p:cNvSpPr>
            <a:spLocks noGrp="1"/>
          </p:cNvSpPr>
          <p:nvPr>
            <p:ph idx="1"/>
          </p:nvPr>
        </p:nvSpPr>
        <p:spPr/>
        <p:txBody>
          <a:bodyPr>
            <a:normAutofit fontScale="70000" lnSpcReduction="20000"/>
          </a:bodyPr>
          <a:lstStyle/>
          <a:p>
            <a:pPr>
              <a:lnSpc>
                <a:spcPct val="120000"/>
              </a:lnSpc>
              <a:spcAft>
                <a:spcPts val="1200"/>
              </a:spcAft>
            </a:pPr>
            <a:r>
              <a:rPr lang="en-US" dirty="0" smtClean="0"/>
              <a:t>Educate and involve the membership</a:t>
            </a:r>
          </a:p>
          <a:p>
            <a:pPr>
              <a:lnSpc>
                <a:spcPct val="120000"/>
              </a:lnSpc>
              <a:spcAft>
                <a:spcPts val="1200"/>
              </a:spcAft>
            </a:pPr>
            <a:r>
              <a:rPr lang="en-US" dirty="0" smtClean="0"/>
              <a:t>Challenge employers to sign on to Medicare for All/Single Payer</a:t>
            </a:r>
          </a:p>
          <a:p>
            <a:pPr>
              <a:lnSpc>
                <a:spcPct val="120000"/>
              </a:lnSpc>
              <a:spcAft>
                <a:spcPts val="1200"/>
              </a:spcAft>
            </a:pPr>
            <a:r>
              <a:rPr lang="en-US" dirty="0" smtClean="0"/>
              <a:t>Mobilize allies by framing contract fight as part of a broader fight for healthcare for all</a:t>
            </a:r>
          </a:p>
          <a:p>
            <a:pPr>
              <a:lnSpc>
                <a:spcPct val="120000"/>
              </a:lnSpc>
              <a:spcAft>
                <a:spcPts val="1200"/>
              </a:spcAft>
            </a:pPr>
            <a:r>
              <a:rPr lang="en-US" dirty="0" smtClean="0"/>
              <a:t>Publicly blow the whistle on employers trying to dump workers off coverage</a:t>
            </a:r>
          </a:p>
          <a:p>
            <a:pPr>
              <a:lnSpc>
                <a:spcPct val="120000"/>
              </a:lnSpc>
              <a:spcAft>
                <a:spcPts val="1200"/>
              </a:spcAft>
            </a:pPr>
            <a:r>
              <a:rPr lang="en-US" dirty="0" smtClean="0"/>
              <a:t>Talk to members about real solutions to the healthcare crisis</a:t>
            </a:r>
          </a:p>
        </p:txBody>
      </p:sp>
      <p:graphicFrame>
        <p:nvGraphicFramePr>
          <p:cNvPr id="22530" name="Object 2"/>
          <p:cNvGraphicFramePr>
            <a:graphicFrameLocks noChangeAspect="1"/>
          </p:cNvGraphicFramePr>
          <p:nvPr/>
        </p:nvGraphicFramePr>
        <p:xfrm>
          <a:off x="8077200" y="5791200"/>
          <a:ext cx="755650" cy="757238"/>
        </p:xfrm>
        <a:graphic>
          <a:graphicData uri="http://schemas.openxmlformats.org/presentationml/2006/ole">
            <p:oleObj spid="_x0000_s22534"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Autofit/>
          </a:bodyPr>
          <a:lstStyle/>
          <a:p>
            <a:r>
              <a:rPr lang="en-US" sz="3600" dirty="0" smtClean="0"/>
              <a:t>Where to Go For More Information</a:t>
            </a:r>
            <a:endParaRPr lang="en-US" sz="3600" dirty="0"/>
          </a:p>
        </p:txBody>
      </p:sp>
      <p:sp>
        <p:nvSpPr>
          <p:cNvPr id="3" name="Text Placeholder 2"/>
          <p:cNvSpPr>
            <a:spLocks noGrp="1"/>
          </p:cNvSpPr>
          <p:nvPr>
            <p:ph idx="1"/>
          </p:nvPr>
        </p:nvSpPr>
        <p:spPr/>
        <p:txBody>
          <a:bodyPr>
            <a:normAutofit fontScale="77500" lnSpcReduction="20000"/>
          </a:bodyPr>
          <a:lstStyle/>
          <a:p>
            <a:pPr>
              <a:lnSpc>
                <a:spcPct val="120000"/>
              </a:lnSpc>
            </a:pPr>
            <a:r>
              <a:rPr lang="en-US" dirty="0" smtClean="0">
                <a:hlinkClick r:id="rId4"/>
              </a:rPr>
              <a:t>UE Website</a:t>
            </a:r>
            <a:endParaRPr lang="en-US" dirty="0" smtClean="0"/>
          </a:p>
          <a:p>
            <a:pPr lvl="1">
              <a:lnSpc>
                <a:spcPct val="120000"/>
              </a:lnSpc>
            </a:pPr>
            <a:r>
              <a:rPr lang="en-US" dirty="0" smtClean="0"/>
              <a:t>This presentation, along with other materials and links to ACA-related documents, to be available</a:t>
            </a:r>
          </a:p>
          <a:p>
            <a:pPr>
              <a:lnSpc>
                <a:spcPct val="120000"/>
              </a:lnSpc>
            </a:pPr>
            <a:r>
              <a:rPr lang="en-US" dirty="0" smtClean="0">
                <a:hlinkClick r:id="rId5"/>
              </a:rPr>
              <a:t>UC Berkeley Labor Center</a:t>
            </a:r>
            <a:endParaRPr lang="en-US" dirty="0" smtClean="0"/>
          </a:p>
          <a:p>
            <a:pPr lvl="1">
              <a:lnSpc>
                <a:spcPct val="120000"/>
              </a:lnSpc>
            </a:pPr>
            <a:r>
              <a:rPr lang="en-US" dirty="0" smtClean="0"/>
              <a:t>Best guide available with unions online</a:t>
            </a:r>
          </a:p>
          <a:p>
            <a:pPr>
              <a:lnSpc>
                <a:spcPct val="120000"/>
              </a:lnSpc>
            </a:pPr>
            <a:r>
              <a:rPr lang="en-US" dirty="0" smtClean="0">
                <a:hlinkClick r:id="rId6"/>
              </a:rPr>
              <a:t>Kaiser State Premium Watch</a:t>
            </a:r>
            <a:endParaRPr lang="en-US" dirty="0" smtClean="0"/>
          </a:p>
          <a:p>
            <a:pPr lvl="1">
              <a:lnSpc>
                <a:spcPct val="120000"/>
              </a:lnSpc>
            </a:pPr>
            <a:r>
              <a:rPr lang="en-US" dirty="0" smtClean="0"/>
              <a:t>Tracking all state actions – keep watch for your own exchange</a:t>
            </a:r>
          </a:p>
          <a:p>
            <a:pPr>
              <a:lnSpc>
                <a:spcPct val="120000"/>
              </a:lnSpc>
            </a:pPr>
            <a:r>
              <a:rPr lang="en-US" dirty="0" smtClean="0">
                <a:hlinkClick r:id="rId7"/>
              </a:rPr>
              <a:t>Kaiser Family Foundation</a:t>
            </a:r>
            <a:endParaRPr lang="en-US" dirty="0" smtClean="0"/>
          </a:p>
          <a:p>
            <a:pPr lvl="1">
              <a:lnSpc>
                <a:spcPct val="120000"/>
              </a:lnSpc>
            </a:pPr>
            <a:r>
              <a:rPr lang="en-US" dirty="0" smtClean="0"/>
              <a:t>General accessible information regarding healthcare reform</a:t>
            </a:r>
          </a:p>
        </p:txBody>
      </p:sp>
      <p:graphicFrame>
        <p:nvGraphicFramePr>
          <p:cNvPr id="31746" name="Object 2"/>
          <p:cNvGraphicFramePr>
            <a:graphicFrameLocks noChangeAspect="1"/>
          </p:cNvGraphicFramePr>
          <p:nvPr/>
        </p:nvGraphicFramePr>
        <p:xfrm>
          <a:off x="8077200" y="5791200"/>
          <a:ext cx="755650" cy="757238"/>
        </p:xfrm>
        <a:graphic>
          <a:graphicData uri="http://schemas.openxmlformats.org/presentationml/2006/ole">
            <p:oleObj spid="_x0000_s31750" name="CorelDRAW" r:id="rId8"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3950" b="0" i="0" u="none" strike="noStrike" cap="none" baseline="0" dirty="0">
                <a:solidFill>
                  <a:schemeClr val="tx2"/>
                </a:solidFill>
                <a:ea typeface="Calibri"/>
                <a:cs typeface="Calibri"/>
                <a:sym typeface="Calibri"/>
              </a:rPr>
              <a:t>We didn’t ask for this – </a:t>
            </a:r>
            <a:br>
              <a:rPr lang="en-US" sz="3950" b="0" i="0" u="none" strike="noStrike" cap="none" baseline="0" dirty="0">
                <a:solidFill>
                  <a:schemeClr val="tx2"/>
                </a:solidFill>
                <a:ea typeface="Calibri"/>
                <a:cs typeface="Calibri"/>
                <a:sym typeface="Calibri"/>
              </a:rPr>
            </a:br>
            <a:r>
              <a:rPr lang="en-US" sz="3950" b="0" i="0" u="none" strike="noStrike" cap="none" baseline="0" dirty="0">
                <a:solidFill>
                  <a:schemeClr val="tx2"/>
                </a:solidFill>
                <a:ea typeface="Calibri"/>
                <a:cs typeface="Calibri"/>
                <a:sym typeface="Calibri"/>
              </a:rPr>
              <a:t>We want single payer!</a:t>
            </a:r>
          </a:p>
        </p:txBody>
      </p:sp>
      <p:sp>
        <p:nvSpPr>
          <p:cNvPr id="300" name="Shape 300">
            <a:hlinkClick r:id="rId4"/>
          </p:cNvPr>
          <p:cNvSpPr/>
          <p:nvPr/>
        </p:nvSpPr>
        <p:spPr>
          <a:xfrm>
            <a:off x="2057400" y="1836294"/>
            <a:ext cx="5029200" cy="4534525"/>
          </a:xfrm>
          <a:prstGeom prst="rect">
            <a:avLst/>
          </a:prstGeom>
          <a:blipFill>
            <a:blip r:embed="rId5"/>
            <a:stretch>
              <a:fillRect/>
            </a:stretch>
          </a:blipFill>
        </p:spPr>
      </p:sp>
      <p:graphicFrame>
        <p:nvGraphicFramePr>
          <p:cNvPr id="32770" name="Object 2"/>
          <p:cNvGraphicFramePr>
            <a:graphicFrameLocks noChangeAspect="1"/>
          </p:cNvGraphicFramePr>
          <p:nvPr/>
        </p:nvGraphicFramePr>
        <p:xfrm>
          <a:off x="8077200" y="5791200"/>
          <a:ext cx="755650" cy="757238"/>
        </p:xfrm>
        <a:graphic>
          <a:graphicData uri="http://schemas.openxmlformats.org/presentationml/2006/ole">
            <p:oleObj spid="_x0000_s32774" name="CorelDRAW" r:id="rId6" imgW="4407408" imgH="4413504" progId="">
              <p:embed/>
            </p:oleObj>
          </a:graphicData>
        </a:graphic>
      </p:graphicFrame>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UE Principles Regarding Healthcare Bargaining</a:t>
            </a:r>
            <a:endParaRPr lang="en-US" dirty="0"/>
          </a:p>
        </p:txBody>
      </p:sp>
      <p:sp>
        <p:nvSpPr>
          <p:cNvPr id="3" name="Content Placeholder 2"/>
          <p:cNvSpPr>
            <a:spLocks noGrp="1"/>
          </p:cNvSpPr>
          <p:nvPr>
            <p:ph idx="1"/>
          </p:nvPr>
        </p:nvSpPr>
        <p:spPr/>
        <p:txBody>
          <a:bodyPr>
            <a:noAutofit/>
          </a:bodyPr>
          <a:lstStyle/>
          <a:p>
            <a:r>
              <a:rPr lang="en-US" sz="2200" dirty="0" smtClean="0"/>
              <a:t>No changes in plan design, providers, or new limitations</a:t>
            </a:r>
          </a:p>
          <a:p>
            <a:r>
              <a:rPr lang="en-US" sz="2200" dirty="0" smtClean="0"/>
              <a:t>Medical care providers to determine treatment, not insurance bureaucrats</a:t>
            </a:r>
          </a:p>
          <a:p>
            <a:r>
              <a:rPr lang="en-US" sz="2200" dirty="0" smtClean="0"/>
              <a:t>Choice of medical providers, including hospitals</a:t>
            </a:r>
          </a:p>
          <a:p>
            <a:r>
              <a:rPr lang="en-US" sz="2200" dirty="0" smtClean="0"/>
              <a:t>No paperwork – easy to follow plan documents</a:t>
            </a:r>
          </a:p>
          <a:p>
            <a:r>
              <a:rPr lang="en-US" sz="2200" dirty="0" smtClean="0"/>
              <a:t>Oppose cost shifting onto workers</a:t>
            </a:r>
          </a:p>
          <a:p>
            <a:r>
              <a:rPr lang="en-US" sz="2200" dirty="0" smtClean="0"/>
              <a:t>No denial based on employment status, economic status, or immigration status</a:t>
            </a:r>
          </a:p>
          <a:p>
            <a:pPr lvl="1">
              <a:lnSpc>
                <a:spcPct val="100000"/>
              </a:lnSpc>
            </a:pPr>
            <a:r>
              <a:rPr lang="en-US" sz="2200" i="1" dirty="0" smtClean="0"/>
              <a:t>Healthcare for All</a:t>
            </a:r>
            <a:r>
              <a:rPr lang="en-US" sz="2200" dirty="0" smtClean="0"/>
              <a:t>, UE 73</a:t>
            </a:r>
            <a:r>
              <a:rPr lang="en-US" sz="2200" baseline="30000" dirty="0" smtClean="0"/>
              <a:t>rd</a:t>
            </a:r>
            <a:r>
              <a:rPr lang="en-US" sz="2200" dirty="0" smtClean="0"/>
              <a:t> National Convention, Chicago, IL, August 2013</a:t>
            </a:r>
            <a:endParaRPr lang="en-US" sz="2200" dirty="0" smtClean="0">
              <a:solidFill>
                <a:schemeClr val="dk1"/>
              </a:solidFill>
              <a:latin typeface="Calibri"/>
              <a:ea typeface="Calibri"/>
              <a:cs typeface="Calibri"/>
              <a:sym typeface="Calibri"/>
            </a:endParaRPr>
          </a:p>
        </p:txBody>
      </p:sp>
      <p:graphicFrame>
        <p:nvGraphicFramePr>
          <p:cNvPr id="81922" name="Object 2"/>
          <p:cNvGraphicFramePr>
            <a:graphicFrameLocks noChangeAspect="1"/>
          </p:cNvGraphicFramePr>
          <p:nvPr/>
        </p:nvGraphicFramePr>
        <p:xfrm>
          <a:off x="8077200" y="5791200"/>
          <a:ext cx="755650" cy="757238"/>
        </p:xfrm>
        <a:graphic>
          <a:graphicData uri="http://schemas.openxmlformats.org/presentationml/2006/ole">
            <p:oleObj spid="_x0000_s81926"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Boss’s Agenda?</a:t>
            </a:r>
            <a:endParaRPr lang="en-US" dirty="0"/>
          </a:p>
        </p:txBody>
      </p:sp>
      <p:sp>
        <p:nvSpPr>
          <p:cNvPr id="3" name="Content Placeholder 2"/>
          <p:cNvSpPr>
            <a:spLocks noGrp="1"/>
          </p:cNvSpPr>
          <p:nvPr>
            <p:ph idx="1"/>
          </p:nvPr>
        </p:nvSpPr>
        <p:spPr/>
        <p:txBody>
          <a:bodyPr>
            <a:normAutofit lnSpcReduction="10000"/>
          </a:bodyPr>
          <a:lstStyle/>
          <a:p>
            <a:r>
              <a:rPr lang="en-US" dirty="0" smtClean="0"/>
              <a:t>Drop insurance – make workers go on exchange</a:t>
            </a:r>
          </a:p>
          <a:p>
            <a:r>
              <a:rPr lang="en-US" dirty="0" smtClean="0"/>
              <a:t>Ratchet down coverage to 70% or less</a:t>
            </a:r>
          </a:p>
          <a:p>
            <a:r>
              <a:rPr lang="en-US" dirty="0" smtClean="0"/>
              <a:t>Slash benefits where excise tax is threat</a:t>
            </a:r>
          </a:p>
          <a:p>
            <a:r>
              <a:rPr lang="en-US" dirty="0" smtClean="0"/>
              <a:t>Convert jobs to under 30 hours per week</a:t>
            </a:r>
          </a:p>
          <a:p>
            <a:r>
              <a:rPr lang="en-US" dirty="0" smtClean="0"/>
              <a:t>Contract out work to temps</a:t>
            </a:r>
            <a:endParaRPr lang="en-US" dirty="0"/>
          </a:p>
        </p:txBody>
      </p:sp>
      <p:graphicFrame>
        <p:nvGraphicFramePr>
          <p:cNvPr id="82946" name="Object 2"/>
          <p:cNvGraphicFramePr>
            <a:graphicFrameLocks noChangeAspect="1"/>
          </p:cNvGraphicFramePr>
          <p:nvPr/>
        </p:nvGraphicFramePr>
        <p:xfrm>
          <a:off x="8077200" y="5791200"/>
          <a:ext cx="755650" cy="757238"/>
        </p:xfrm>
        <a:graphic>
          <a:graphicData uri="http://schemas.openxmlformats.org/presentationml/2006/ole">
            <p:oleObj spid="_x0000_s82950"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Until Now, the ACA Has…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Provided tax credits to small employers for insuring workers</a:t>
            </a:r>
          </a:p>
          <a:p>
            <a:r>
              <a:rPr lang="en-US" dirty="0" smtClean="0"/>
              <a:t>Closed Medicare Part D “donut hole”</a:t>
            </a:r>
          </a:p>
          <a:p>
            <a:r>
              <a:rPr lang="en-US" dirty="0" smtClean="0"/>
              <a:t>Reduced cost to employers for pre-65 retirees</a:t>
            </a:r>
          </a:p>
          <a:p>
            <a:r>
              <a:rPr lang="en-US" dirty="0" smtClean="0"/>
              <a:t>Expanded family coverage to young adults under age 26</a:t>
            </a:r>
          </a:p>
          <a:p>
            <a:r>
              <a:rPr lang="en-US" dirty="0" smtClean="0"/>
              <a:t>Mandated free preventive care under new employer-provided plans</a:t>
            </a:r>
          </a:p>
          <a:p>
            <a:r>
              <a:rPr lang="en-US" dirty="0" smtClean="0"/>
              <a:t>As of October 1, 2013, enrollment in exchange plans has begun</a:t>
            </a:r>
            <a:endParaRPr lang="en-US" dirty="0"/>
          </a:p>
        </p:txBody>
      </p:sp>
      <p:graphicFrame>
        <p:nvGraphicFramePr>
          <p:cNvPr id="75778" name="Object 2"/>
          <p:cNvGraphicFramePr>
            <a:graphicFrameLocks noChangeAspect="1"/>
          </p:cNvGraphicFramePr>
          <p:nvPr/>
        </p:nvGraphicFramePr>
        <p:xfrm>
          <a:off x="8077200" y="5791200"/>
          <a:ext cx="755650" cy="757238"/>
        </p:xfrm>
        <a:graphic>
          <a:graphicData uri="http://schemas.openxmlformats.org/presentationml/2006/ole">
            <p:oleObj spid="_x0000_s75782"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rtl="0">
              <a:spcBef>
                <a:spcPts val="0"/>
              </a:spcBef>
              <a:buClr>
                <a:schemeClr val="dk1"/>
              </a:buClr>
              <a:buSzPct val="25000"/>
              <a:buFont typeface="Calibri"/>
              <a:buNone/>
            </a:pPr>
            <a:r>
              <a:rPr lang="en-US" sz="4800" b="0" i="0" u="none" strike="noStrike" cap="none" baseline="0" dirty="0">
                <a:solidFill>
                  <a:schemeClr val="tx2"/>
                </a:solidFill>
                <a:ea typeface="Calibri"/>
                <a:cs typeface="Calibri"/>
                <a:sym typeface="Calibri"/>
              </a:rPr>
              <a:t>How </a:t>
            </a:r>
            <a:r>
              <a:rPr lang="en-US" sz="4800" b="0" i="0" u="none" strike="noStrike" cap="none" baseline="0" dirty="0" smtClean="0">
                <a:solidFill>
                  <a:schemeClr val="tx2"/>
                </a:solidFill>
                <a:ea typeface="Calibri"/>
                <a:cs typeface="Calibri"/>
                <a:sym typeface="Calibri"/>
              </a:rPr>
              <a:t>To </a:t>
            </a:r>
            <a:r>
              <a:rPr lang="en-US" sz="4800" dirty="0">
                <a:solidFill>
                  <a:schemeClr val="tx2"/>
                </a:solidFill>
              </a:rPr>
              <a:t>B</a:t>
            </a:r>
            <a:r>
              <a:rPr lang="en-US" sz="4800" b="0" i="0" u="none" strike="noStrike" cap="none" baseline="0" dirty="0" smtClean="0">
                <a:solidFill>
                  <a:schemeClr val="tx2"/>
                </a:solidFill>
                <a:ea typeface="Calibri"/>
                <a:cs typeface="Calibri"/>
                <a:sym typeface="Calibri"/>
              </a:rPr>
              <a:t>egin</a:t>
            </a:r>
            <a:endParaRPr lang="en-US" sz="4800" b="0" i="0" u="none" strike="noStrike" cap="none" baseline="0" dirty="0">
              <a:solidFill>
                <a:schemeClr val="tx2"/>
              </a:solidFill>
              <a:ea typeface="Calibri"/>
              <a:cs typeface="Calibri"/>
              <a:sym typeface="Calibri"/>
            </a:endParaRPr>
          </a:p>
        </p:txBody>
      </p:sp>
      <p:sp>
        <p:nvSpPr>
          <p:cNvPr id="164" name="Shape 164"/>
          <p:cNvSpPr txBox="1">
            <a:spLocks noGrp="1"/>
          </p:cNvSpPr>
          <p:nvPr>
            <p:ph idx="1"/>
          </p:nvPr>
        </p:nvSpPr>
        <p:spPr>
          <a:xfrm>
            <a:off x="457200" y="1646236"/>
            <a:ext cx="8229600" cy="4830763"/>
          </a:xfrm>
          <a:prstGeom prst="rect">
            <a:avLst/>
          </a:prstGeom>
          <a:noFill/>
          <a:ln>
            <a:noFill/>
          </a:ln>
        </p:spPr>
        <p:txBody>
          <a:bodyPr lIns="91425" tIns="45700" rIns="91425" bIns="45700" anchor="t" anchorCtr="0">
            <a:normAutofit fontScale="70000" lnSpcReduction="20000"/>
          </a:bodyPr>
          <a:lstStyle/>
          <a:p>
            <a:pPr marL="514350" marR="0" lvl="0" indent="-514350" algn="l" rtl="0">
              <a:lnSpc>
                <a:spcPct val="120000"/>
              </a:lnSpc>
              <a:spcBef>
                <a:spcPts val="640"/>
              </a:spcBef>
              <a:buClr>
                <a:schemeClr val="accent2"/>
              </a:buClr>
              <a:buSzPct val="98958"/>
              <a:buFont typeface="+mj-lt"/>
              <a:buAutoNum type="arabicPeriod"/>
            </a:pPr>
            <a:r>
              <a:rPr lang="en-US" sz="3100" b="0" i="0" u="none" strike="noStrike" cap="none" dirty="0" smtClean="0">
                <a:ea typeface="Calibri"/>
                <a:cs typeface="Calibri"/>
                <a:sym typeface="Calibri"/>
              </a:rPr>
              <a:t>Develop understanding of current health insurance</a:t>
            </a:r>
          </a:p>
          <a:p>
            <a:pPr marL="514350" marR="0" lvl="0" indent="-514350" algn="l" rtl="0">
              <a:lnSpc>
                <a:spcPct val="120000"/>
              </a:lnSpc>
              <a:spcBef>
                <a:spcPts val="640"/>
              </a:spcBef>
              <a:buClr>
                <a:schemeClr val="accent2"/>
              </a:buClr>
              <a:buSzPct val="98958"/>
              <a:buFont typeface="+mj-lt"/>
              <a:buAutoNum type="arabicPeriod"/>
            </a:pPr>
            <a:r>
              <a:rPr lang="en-US" sz="3100" b="0" i="0" u="none" strike="noStrike" cap="none" dirty="0" smtClean="0">
                <a:ea typeface="Calibri"/>
                <a:cs typeface="Calibri"/>
                <a:sym typeface="Calibri"/>
              </a:rPr>
              <a:t>Shops with good insurance</a:t>
            </a:r>
          </a:p>
          <a:p>
            <a:pPr marL="914400" lvl="1" indent="-514350">
              <a:lnSpc>
                <a:spcPct val="120000"/>
              </a:lnSpc>
              <a:spcBef>
                <a:spcPts val="640"/>
              </a:spcBef>
              <a:buSzPct val="98958"/>
            </a:pPr>
            <a:r>
              <a:rPr lang="en-US" sz="3100" b="0" i="0" u="none" strike="noStrike" cap="none" dirty="0" smtClean="0">
                <a:ea typeface="Calibri"/>
                <a:cs typeface="Calibri"/>
                <a:sym typeface="Calibri"/>
              </a:rPr>
              <a:t>Use </a:t>
            </a:r>
            <a:r>
              <a:rPr lang="en-US" sz="3100" b="0" i="0" u="none" strike="noStrike" cap="none" dirty="0" smtClean="0">
                <a:ea typeface="Calibri"/>
                <a:cs typeface="Calibri"/>
                <a:sym typeface="Calibri"/>
                <a:hlinkClick r:id="rId4"/>
              </a:rPr>
              <a:t>The Alliance excise tax calculator </a:t>
            </a:r>
            <a:r>
              <a:rPr lang="en-US" sz="3100" b="0" i="0" u="none" strike="noStrike" cap="none" dirty="0" smtClean="0">
                <a:ea typeface="Calibri"/>
                <a:cs typeface="Calibri"/>
                <a:sym typeface="Calibri"/>
              </a:rPr>
              <a:t>to determine if insurance at risk of falling under excise tax</a:t>
            </a:r>
            <a:endParaRPr lang="en-US" sz="3100" b="0" i="0" u="none" strike="noStrike" cap="none" baseline="0" dirty="0" smtClean="0">
              <a:ea typeface="Calibri"/>
              <a:cs typeface="Calibri"/>
              <a:sym typeface="Calibri"/>
            </a:endParaRPr>
          </a:p>
          <a:p>
            <a:pPr marL="514350" marR="0" lvl="0" indent="-514350" algn="l" rtl="0">
              <a:lnSpc>
                <a:spcPct val="120000"/>
              </a:lnSpc>
              <a:spcBef>
                <a:spcPts val="640"/>
              </a:spcBef>
              <a:buClr>
                <a:schemeClr val="accent2"/>
              </a:buClr>
              <a:buSzPct val="98958"/>
              <a:buFont typeface="+mj-lt"/>
              <a:buAutoNum type="arabicPeriod"/>
            </a:pPr>
            <a:r>
              <a:rPr lang="en-US" sz="3100" b="0" i="0" u="none" strike="noStrike" cap="none" baseline="0" dirty="0" smtClean="0">
                <a:ea typeface="Calibri"/>
                <a:cs typeface="Calibri"/>
                <a:sym typeface="Calibri"/>
              </a:rPr>
              <a:t>Shops</a:t>
            </a:r>
            <a:r>
              <a:rPr lang="en-US" sz="3100" b="0" i="0" u="none" strike="noStrike" cap="none" dirty="0" smtClean="0">
                <a:ea typeface="Calibri"/>
                <a:cs typeface="Calibri"/>
                <a:sym typeface="Calibri"/>
              </a:rPr>
              <a:t> with low wages and poor insurance</a:t>
            </a:r>
          </a:p>
          <a:p>
            <a:pPr marL="914400" lvl="1" indent="-514350">
              <a:lnSpc>
                <a:spcPct val="120000"/>
              </a:lnSpc>
              <a:spcBef>
                <a:spcPts val="640"/>
              </a:spcBef>
              <a:buSzPct val="98958"/>
            </a:pPr>
            <a:r>
              <a:rPr lang="en-US" sz="3100" b="0" i="0" u="none" strike="noStrike" cap="none" baseline="0" dirty="0" smtClean="0">
                <a:ea typeface="Calibri"/>
                <a:cs typeface="Calibri"/>
                <a:sym typeface="Calibri"/>
              </a:rPr>
              <a:t>Undertake survey</a:t>
            </a:r>
            <a:r>
              <a:rPr lang="en-US" sz="3100" b="0" i="0" u="none" strike="noStrike" cap="none" dirty="0" smtClean="0">
                <a:ea typeface="Calibri"/>
                <a:cs typeface="Calibri"/>
                <a:sym typeface="Calibri"/>
              </a:rPr>
              <a:t> to see if members benefit from exchange subsidies</a:t>
            </a:r>
          </a:p>
          <a:p>
            <a:pPr marL="914400" lvl="1" indent="-514350">
              <a:lnSpc>
                <a:spcPct val="120000"/>
              </a:lnSpc>
              <a:spcBef>
                <a:spcPts val="640"/>
              </a:spcBef>
              <a:buSzPct val="98958"/>
            </a:pPr>
            <a:r>
              <a:rPr lang="en-US" sz="3100" b="0" i="0" u="none" strike="noStrike" cap="none" dirty="0" smtClean="0">
                <a:ea typeface="Calibri"/>
                <a:cs typeface="Calibri"/>
                <a:sym typeface="Calibri"/>
              </a:rPr>
              <a:t>Use either the </a:t>
            </a:r>
            <a:r>
              <a:rPr lang="en-US" sz="3100" b="0" i="0" u="none" strike="noStrike" cap="none" dirty="0" smtClean="0">
                <a:ea typeface="Calibri"/>
                <a:cs typeface="Calibri"/>
                <a:sym typeface="Calibri"/>
                <a:hlinkClick r:id="rId5"/>
              </a:rPr>
              <a:t>UC Berkeley Labor Center ACA calculator</a:t>
            </a:r>
            <a:r>
              <a:rPr lang="en-US" sz="3100" b="0" i="0" u="none" strike="noStrike" cap="none" dirty="0" smtClean="0">
                <a:ea typeface="Calibri"/>
                <a:cs typeface="Calibri"/>
                <a:sym typeface="Calibri"/>
              </a:rPr>
              <a:t>, or a cell-based app like Obamacare</a:t>
            </a:r>
            <a:r>
              <a:rPr lang="en-US" sz="3100" dirty="0" smtClean="0"/>
              <a:t>411 to calculate membership’s potential exchange subsidies</a:t>
            </a:r>
            <a:endParaRPr lang="en-US" sz="3100" b="0" i="0" u="none" strike="noStrike" cap="none" dirty="0" smtClean="0">
              <a:ea typeface="Calibri"/>
              <a:cs typeface="Calibri"/>
              <a:sym typeface="Calibri"/>
            </a:endParaRPr>
          </a:p>
          <a:p>
            <a:pPr marL="514350" marR="0" lvl="0" indent="-514350" algn="l" rtl="0">
              <a:spcBef>
                <a:spcPts val="640"/>
              </a:spcBef>
              <a:buClr>
                <a:schemeClr val="dk1"/>
              </a:buClr>
              <a:buSzPct val="98958"/>
              <a:buFont typeface="+mj-lt"/>
              <a:buAutoNum type="arabicPeriod"/>
            </a:pPr>
            <a:endParaRPr lang="en-US" sz="2800" b="0" i="0" u="none" strike="noStrike" cap="none" baseline="0" dirty="0">
              <a:solidFill>
                <a:schemeClr val="dk1"/>
              </a:solidFill>
              <a:latin typeface="Calibri"/>
              <a:ea typeface="Calibri"/>
              <a:cs typeface="Calibri"/>
              <a:sym typeface="Calibri"/>
            </a:endParaRPr>
          </a:p>
        </p:txBody>
      </p:sp>
      <p:graphicFrame>
        <p:nvGraphicFramePr>
          <p:cNvPr id="24578" name="Object 2"/>
          <p:cNvGraphicFramePr>
            <a:graphicFrameLocks noChangeAspect="1"/>
          </p:cNvGraphicFramePr>
          <p:nvPr/>
        </p:nvGraphicFramePr>
        <p:xfrm>
          <a:off x="8077200" y="5791200"/>
          <a:ext cx="755650" cy="757238"/>
        </p:xfrm>
        <a:graphic>
          <a:graphicData uri="http://schemas.openxmlformats.org/presentationml/2006/ole">
            <p:oleObj spid="_x0000_s24582" name="CorelDRAW" r:id="rId6" imgW="4407408" imgH="4413504" progId="">
              <p:embed/>
            </p:oleObj>
          </a:graphicData>
        </a:graphic>
      </p:graphicFrame>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Considerations For All Workplaces:</a:t>
            </a:r>
            <a:endParaRPr lang="en-US" sz="3600"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Ensure contracts set benefit threshold at 30 hours or less</a:t>
            </a:r>
          </a:p>
          <a:p>
            <a:pPr>
              <a:lnSpc>
                <a:spcPct val="120000"/>
              </a:lnSpc>
            </a:pPr>
            <a:r>
              <a:rPr lang="en-US" dirty="0" smtClean="0"/>
              <a:t>New restrictions on probationary periods for insurance</a:t>
            </a:r>
          </a:p>
          <a:p>
            <a:pPr lvl="1">
              <a:lnSpc>
                <a:spcPct val="120000"/>
              </a:lnSpc>
            </a:pPr>
            <a:r>
              <a:rPr lang="en-US" dirty="0" smtClean="0"/>
              <a:t>$400 fine on employers for period over 30 days</a:t>
            </a:r>
          </a:p>
          <a:p>
            <a:pPr lvl="1">
              <a:lnSpc>
                <a:spcPct val="120000"/>
              </a:lnSpc>
            </a:pPr>
            <a:r>
              <a:rPr lang="en-US" dirty="0" smtClean="0"/>
              <a:t>$600 fine if over 60 days</a:t>
            </a:r>
          </a:p>
          <a:p>
            <a:pPr lvl="1">
              <a:lnSpc>
                <a:spcPct val="120000"/>
              </a:lnSpc>
            </a:pPr>
            <a:r>
              <a:rPr lang="en-US" dirty="0" smtClean="0"/>
              <a:t>Insurance cannot set period longer than 90 days</a:t>
            </a:r>
          </a:p>
          <a:p>
            <a:pPr>
              <a:lnSpc>
                <a:spcPct val="120000"/>
              </a:lnSpc>
            </a:pPr>
            <a:r>
              <a:rPr lang="en-US" dirty="0" smtClean="0"/>
              <a:t>Illegal for bosses to retaliate for enrolling and getting subsidies on the exchanges</a:t>
            </a:r>
          </a:p>
          <a:p>
            <a:pPr lvl="1">
              <a:lnSpc>
                <a:spcPct val="120000"/>
              </a:lnSpc>
            </a:pPr>
            <a:r>
              <a:rPr lang="en-US" dirty="0" smtClean="0"/>
              <a:t>Add specific contractual protections (make it grievable)</a:t>
            </a:r>
            <a:endParaRPr lang="en-US" dirty="0"/>
          </a:p>
        </p:txBody>
      </p:sp>
      <p:graphicFrame>
        <p:nvGraphicFramePr>
          <p:cNvPr id="84994" name="Object 2"/>
          <p:cNvGraphicFramePr>
            <a:graphicFrameLocks noChangeAspect="1"/>
          </p:cNvGraphicFramePr>
          <p:nvPr/>
        </p:nvGraphicFramePr>
        <p:xfrm>
          <a:off x="8077200" y="5791200"/>
          <a:ext cx="755650" cy="757238"/>
        </p:xfrm>
        <a:graphic>
          <a:graphicData uri="http://schemas.openxmlformats.org/presentationml/2006/ole">
            <p:oleObj spid="_x0000_s84998" name="CorelDRAW" r:id="rId4" imgW="4407408" imgH="4413504"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rtl="0">
              <a:spcBef>
                <a:spcPts val="0"/>
              </a:spcBef>
              <a:buClr>
                <a:schemeClr val="dk1"/>
              </a:buClr>
              <a:buSzPct val="25000"/>
              <a:buFont typeface="Calibri"/>
              <a:buNone/>
            </a:pPr>
            <a:r>
              <a:rPr lang="en-US" sz="4000" b="0" i="0" u="none" strike="noStrike" cap="none" dirty="0">
                <a:solidFill>
                  <a:schemeClr val="tx2"/>
                </a:solidFill>
                <a:ea typeface="Calibri"/>
                <a:cs typeface="Calibri"/>
                <a:sym typeface="Calibri"/>
              </a:rPr>
              <a:t>Future </a:t>
            </a:r>
            <a:r>
              <a:rPr lang="en-US" sz="4000" b="0" i="0" u="none" strike="noStrike" cap="none" dirty="0" smtClean="0">
                <a:solidFill>
                  <a:schemeClr val="tx2"/>
                </a:solidFill>
                <a:ea typeface="Calibri"/>
                <a:cs typeface="Calibri"/>
                <a:sym typeface="Calibri"/>
              </a:rPr>
              <a:t>Major </a:t>
            </a:r>
            <a:r>
              <a:rPr lang="en-US" sz="4000" b="0" i="0" u="none" strike="noStrike" cap="none" dirty="0">
                <a:solidFill>
                  <a:schemeClr val="tx2"/>
                </a:solidFill>
                <a:ea typeface="Calibri"/>
                <a:cs typeface="Calibri"/>
                <a:sym typeface="Calibri"/>
              </a:rPr>
              <a:t>ACA </a:t>
            </a:r>
            <a:r>
              <a:rPr lang="en-US" sz="4000" b="0" i="0" u="none" strike="noStrike" cap="none" dirty="0" smtClean="0">
                <a:solidFill>
                  <a:schemeClr val="tx2"/>
                </a:solidFill>
                <a:ea typeface="Calibri"/>
                <a:cs typeface="Calibri"/>
                <a:sym typeface="Calibri"/>
              </a:rPr>
              <a:t>Provisions</a:t>
            </a:r>
            <a:r>
              <a:rPr lang="en-US" sz="4000" b="0" i="0" u="none" strike="noStrike" cap="none" dirty="0">
                <a:solidFill>
                  <a:schemeClr val="tx2"/>
                </a:solidFill>
                <a:ea typeface="Calibri"/>
                <a:cs typeface="Calibri"/>
                <a:sym typeface="Calibri"/>
              </a:rPr>
              <a:t>:</a:t>
            </a:r>
          </a:p>
        </p:txBody>
      </p:sp>
      <p:graphicFrame>
        <p:nvGraphicFramePr>
          <p:cNvPr id="96" name="Shape 96"/>
          <p:cNvGraphicFramePr/>
          <p:nvPr/>
        </p:nvGraphicFramePr>
        <p:xfrm>
          <a:off x="457200" y="1828801"/>
          <a:ext cx="8229600" cy="3709652"/>
        </p:xfrm>
        <a:graphic>
          <a:graphicData uri="http://schemas.openxmlformats.org/drawingml/2006/table">
            <a:tbl>
              <a:tblPr bandRow="1">
                <a:noFill/>
                <a:tableStyleId>{E973175F-2D06-4D99-BCCC-039200F7DE96}</a:tableStyleId>
              </a:tblPr>
              <a:tblGrid>
                <a:gridCol w="2438400"/>
                <a:gridCol w="5791200"/>
              </a:tblGrid>
              <a:tr h="457199">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800" dirty="0" smtClean="0"/>
                        <a:t>January 1, 2014</a:t>
                      </a: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800" b="1" dirty="0" smtClean="0"/>
                        <a:t>Beginning</a:t>
                      </a:r>
                      <a:r>
                        <a:rPr lang="en-US" sz="1800" b="1" baseline="0" dirty="0" smtClean="0"/>
                        <a:t> of exchange subsidies</a:t>
                      </a:r>
                    </a:p>
                  </a:txBody>
                  <a:tcPr marL="91450" marR="91450" marT="45725" marB="45725" anchor="ctr"/>
                </a:tc>
              </a:tr>
              <a:tr h="228600">
                <a:tc>
                  <a:txBody>
                    <a:bodyPr/>
                    <a:lstStyle/>
                    <a:p>
                      <a:pPr marL="0" lvl="0" algn="l" rtl="0">
                        <a:buSzPct val="25000"/>
                        <a:buNone/>
                      </a:pPr>
                      <a:r>
                        <a:rPr lang="en-US" sz="1800" dirty="0" smtClean="0"/>
                        <a:t>March 31, 2014</a:t>
                      </a:r>
                      <a:endParaRPr lang="en-US" sz="1800" dirty="0"/>
                    </a:p>
                  </a:txBody>
                  <a:tcPr marL="91450" marR="91450" marT="45725" marB="45725" anchor="ctr"/>
                </a:tc>
                <a:tc>
                  <a:txBody>
                    <a:bodyPr/>
                    <a:lstStyle/>
                    <a:p>
                      <a:pPr marL="0" lvl="0" algn="l" rtl="0">
                        <a:buSzPct val="25000"/>
                        <a:buNone/>
                      </a:pPr>
                      <a:r>
                        <a:rPr lang="en-US" sz="1800" b="1" baseline="0" dirty="0" smtClean="0"/>
                        <a:t>Beginning of individual mandate</a:t>
                      </a:r>
                      <a:endParaRPr lang="en-US" sz="1800" b="1" baseline="0" dirty="0"/>
                    </a:p>
                  </a:txBody>
                  <a:tcPr marL="91450" marR="91450" marT="45725" marB="45725" anchor="ctr"/>
                </a:tc>
              </a:tr>
              <a:tr h="304800">
                <a:tc>
                  <a:txBody>
                    <a:bodyPr/>
                    <a:lstStyle/>
                    <a:p>
                      <a:pPr marL="0" lvl="0" algn="l" rtl="0">
                        <a:buSzPct val="25000"/>
                        <a:buNone/>
                      </a:pPr>
                      <a:r>
                        <a:rPr lang="en-US" sz="1800" dirty="0"/>
                        <a:t>January 1, </a:t>
                      </a:r>
                      <a:r>
                        <a:rPr lang="en-US" sz="1800" dirty="0" smtClean="0"/>
                        <a:t>2015</a:t>
                      </a:r>
                      <a:endParaRPr lang="en-US" sz="1800" dirty="0"/>
                    </a:p>
                  </a:txBody>
                  <a:tcPr marL="91450" marR="91450" marT="45725" marB="45725" anchor="ctr"/>
                </a:tc>
                <a:tc>
                  <a:txBody>
                    <a:bodyPr/>
                    <a:lstStyle/>
                    <a:p>
                      <a:pPr marL="0" lvl="0" algn="l" rtl="0">
                        <a:buSzPct val="25000"/>
                        <a:buNone/>
                      </a:pPr>
                      <a:r>
                        <a:rPr lang="en-US" sz="1800" b="1" dirty="0" smtClean="0"/>
                        <a:t>Beginning</a:t>
                      </a:r>
                      <a:r>
                        <a:rPr lang="en-US" sz="1800" b="1" baseline="0" dirty="0" smtClean="0"/>
                        <a:t> of employer mandate</a:t>
                      </a:r>
                      <a:endParaRPr lang="en-US" sz="1800" b="1" baseline="0" dirty="0"/>
                    </a:p>
                  </a:txBody>
                  <a:tcPr marL="91450" marR="91450" marT="45725" marB="45725" anchor="ctr"/>
                </a:tc>
              </a:tr>
              <a:tr h="729157">
                <a:tc>
                  <a:txBody>
                    <a:bodyPr/>
                    <a:lstStyle/>
                    <a:p>
                      <a:pPr marL="0" lvl="0" algn="l" rtl="0">
                        <a:buSzPct val="25000"/>
                        <a:buNone/>
                      </a:pPr>
                      <a:r>
                        <a:rPr lang="en-US" sz="1800"/>
                        <a:t>January</a:t>
                      </a:r>
                      <a:r>
                        <a:rPr lang="en-US" sz="1800" baseline="0"/>
                        <a:t> 1, 2016</a:t>
                      </a:r>
                    </a:p>
                  </a:txBody>
                  <a:tcPr marL="91450" marR="91450" marT="45725" marB="45725" anchor="ctr"/>
                </a:tc>
                <a:tc>
                  <a:txBody>
                    <a:bodyPr/>
                    <a:lstStyle/>
                    <a:p>
                      <a:pPr marL="0" lvl="0" algn="l" rtl="0">
                        <a:buSzPct val="25000"/>
                        <a:buNone/>
                      </a:pPr>
                      <a:r>
                        <a:rPr lang="en-US" sz="1800" b="1" dirty="0"/>
                        <a:t>Small business</a:t>
                      </a:r>
                      <a:r>
                        <a:rPr lang="en-US" sz="1800" b="1" baseline="0" dirty="0"/>
                        <a:t> exchanges in all states must cover employers with 50-100 employees</a:t>
                      </a:r>
                    </a:p>
                  </a:txBody>
                  <a:tcPr marL="91450" marR="91450" marT="45725" marB="45725" anchor="ctr"/>
                </a:tc>
              </a:tr>
              <a:tr h="685769">
                <a:tc>
                  <a:txBody>
                    <a:bodyPr/>
                    <a:lstStyle/>
                    <a:p>
                      <a:pPr marL="0" lvl="0" algn="l" rtl="0">
                        <a:buSzPct val="25000"/>
                        <a:buNone/>
                      </a:pPr>
                      <a:r>
                        <a:rPr lang="en-US" sz="1800"/>
                        <a:t>January 1, 2017</a:t>
                      </a:r>
                    </a:p>
                  </a:txBody>
                  <a:tcPr marL="91450" marR="91450" marT="45725" marB="45725" anchor="ctr"/>
                </a:tc>
                <a:tc>
                  <a:txBody>
                    <a:bodyPr/>
                    <a:lstStyle/>
                    <a:p>
                      <a:pPr marL="0" lvl="0" algn="l" rtl="0">
                        <a:buSzPct val="25000"/>
                        <a:buNone/>
                      </a:pPr>
                      <a:r>
                        <a:rPr lang="en-US" sz="1800" b="1" dirty="0"/>
                        <a:t>States</a:t>
                      </a:r>
                      <a:r>
                        <a:rPr lang="en-US" sz="1800" b="1" baseline="0" dirty="0"/>
                        <a:t> may allow large employers on exchange, states may opt out </a:t>
                      </a:r>
                      <a:r>
                        <a:rPr lang="en-US" sz="1800" b="1" baseline="0" dirty="0" smtClean="0"/>
                        <a:t>(for example, Vermont </a:t>
                      </a:r>
                      <a:r>
                        <a:rPr lang="en-US" sz="1800" b="1" baseline="0" dirty="0"/>
                        <a:t>s</a:t>
                      </a:r>
                      <a:r>
                        <a:rPr lang="en-US" sz="1800" b="1" baseline="0" dirty="0" smtClean="0"/>
                        <a:t>ingle </a:t>
                      </a:r>
                      <a:r>
                        <a:rPr lang="en-US" sz="1800" b="1" baseline="0" dirty="0"/>
                        <a:t>p</a:t>
                      </a:r>
                      <a:r>
                        <a:rPr lang="en-US" sz="1800" b="1" baseline="0" dirty="0" smtClean="0"/>
                        <a:t>ayer</a:t>
                      </a:r>
                      <a:r>
                        <a:rPr lang="en-US" sz="1800" b="1" baseline="0" dirty="0"/>
                        <a:t>)</a:t>
                      </a:r>
                    </a:p>
                  </a:txBody>
                  <a:tcPr marL="91450" marR="91450" marT="45725" marB="45725" anchor="ctr"/>
                </a:tc>
              </a:tr>
              <a:tr h="877346">
                <a:tc>
                  <a:txBody>
                    <a:bodyPr/>
                    <a:lstStyle/>
                    <a:p>
                      <a:pPr marL="0" lvl="0" algn="l" rtl="0">
                        <a:buSzPct val="25000"/>
                        <a:buNone/>
                      </a:pPr>
                      <a:r>
                        <a:rPr lang="en-US" sz="1800"/>
                        <a:t>January 1, 2018</a:t>
                      </a:r>
                    </a:p>
                  </a:txBody>
                  <a:tcPr marL="91450" marR="91450" marT="45725" marB="45725" anchor="ctr"/>
                </a:tc>
                <a:tc>
                  <a:txBody>
                    <a:bodyPr/>
                    <a:lstStyle/>
                    <a:p>
                      <a:pPr marL="0" lvl="0" algn="l" rtl="0">
                        <a:buSzPct val="25000"/>
                        <a:buNone/>
                      </a:pPr>
                      <a:r>
                        <a:rPr lang="en-US" sz="1800" b="1" dirty="0"/>
                        <a:t>40%</a:t>
                      </a:r>
                      <a:r>
                        <a:rPr lang="en-US" sz="1800" b="1" baseline="0" dirty="0"/>
                        <a:t> excise tax on “high value” health insurance plans begins</a:t>
                      </a:r>
                    </a:p>
                  </a:txBody>
                  <a:tcPr marL="91450" marR="91450" marT="45725" marB="45725" anchor="ctr"/>
                </a:tc>
              </a:tr>
            </a:tbl>
          </a:graphicData>
        </a:graphic>
      </p:graphicFrame>
      <p:graphicFrame>
        <p:nvGraphicFramePr>
          <p:cNvPr id="3074" name="Object 2"/>
          <p:cNvGraphicFramePr>
            <a:graphicFrameLocks noChangeAspect="1"/>
          </p:cNvGraphicFramePr>
          <p:nvPr/>
        </p:nvGraphicFramePr>
        <p:xfrm>
          <a:off x="8077200" y="5791200"/>
          <a:ext cx="755650" cy="757238"/>
        </p:xfrm>
        <a:graphic>
          <a:graphicData uri="http://schemas.openxmlformats.org/presentationml/2006/ole">
            <p:oleObj spid="_x0000_s3078" name="CorelDRAW" r:id="rId4" imgW="4407408" imgH="4413504" progId="">
              <p:embed/>
            </p:oleObj>
          </a:graphicData>
        </a:graphic>
      </p:graphicFrame>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normAutofit fontScale="90000"/>
          </a:bodyPr>
          <a:lstStyle/>
          <a:p>
            <a:r>
              <a:rPr lang="en-US" sz="4800" dirty="0" smtClean="0"/>
              <a:t>Employer </a:t>
            </a:r>
            <a:r>
              <a:rPr lang="en-US" sz="4800" dirty="0" smtClean="0">
                <a:solidFill>
                  <a:schemeClr val="accent6">
                    <a:lumMod val="75000"/>
                  </a:schemeClr>
                </a:solidFill>
              </a:rPr>
              <a:t>Penalty</a:t>
            </a:r>
            <a:r>
              <a:rPr lang="en-US" sz="4800" dirty="0" smtClean="0"/>
              <a:t> / Mandate </a:t>
            </a:r>
            <a:br>
              <a:rPr lang="en-US" sz="4800" dirty="0" smtClean="0"/>
            </a:br>
            <a:r>
              <a:rPr lang="en-US" sz="4800" dirty="0" smtClean="0"/>
              <a:t>(50 or More Workers)</a:t>
            </a:r>
            <a:endParaRPr lang="en-US" dirty="0">
              <a:solidFill>
                <a:schemeClr val="accent4"/>
              </a:solidFill>
            </a:endParaRPr>
          </a:p>
        </p:txBody>
      </p:sp>
      <p:graphicFrame>
        <p:nvGraphicFramePr>
          <p:cNvPr id="4" name="Table 3"/>
          <p:cNvGraphicFramePr>
            <a:graphicFrameLocks noGrp="1"/>
          </p:cNvGraphicFramePr>
          <p:nvPr/>
        </p:nvGraphicFramePr>
        <p:xfrm>
          <a:off x="914400" y="2209800"/>
          <a:ext cx="7315200" cy="3048000"/>
        </p:xfrm>
        <a:graphic>
          <a:graphicData uri="http://schemas.openxmlformats.org/drawingml/2006/table">
            <a:tbl>
              <a:tblPr firstRow="1" bandRow="1">
                <a:tableStyleId>{E973175F-2D06-4D99-BCCC-039200F7DE96}</a:tableStyleId>
              </a:tblPr>
              <a:tblGrid>
                <a:gridCol w="4572000"/>
                <a:gridCol w="2743200"/>
              </a:tblGrid>
              <a:tr h="370840">
                <a:tc>
                  <a:txBody>
                    <a:bodyPr/>
                    <a:lstStyle/>
                    <a:p>
                      <a:r>
                        <a:rPr lang="en-US" sz="2600" dirty="0" smtClean="0"/>
                        <a:t>Employer Action</a:t>
                      </a:r>
                      <a:endParaRPr lang="en-US" sz="2600" dirty="0"/>
                    </a:p>
                  </a:txBody>
                  <a:tcPr anchor="ctr"/>
                </a:tc>
                <a:tc>
                  <a:txBody>
                    <a:bodyPr/>
                    <a:lstStyle/>
                    <a:p>
                      <a:r>
                        <a:rPr lang="en-US" sz="2600" dirty="0" smtClean="0"/>
                        <a:t>Annual Fine</a:t>
                      </a:r>
                      <a:endParaRPr lang="en-US" sz="2600" dirty="0"/>
                    </a:p>
                  </a:txBody>
                  <a:tcPr anchor="ctr"/>
                </a:tc>
              </a:tr>
              <a:tr h="370840">
                <a:tc>
                  <a:txBody>
                    <a:bodyPr/>
                    <a:lstStyle/>
                    <a:p>
                      <a:r>
                        <a:rPr lang="en-US" sz="2600" dirty="0" smtClean="0"/>
                        <a:t>Less than 95% of 30+ hour</a:t>
                      </a:r>
                      <a:r>
                        <a:rPr lang="en-US" sz="2600" baseline="0" dirty="0" smtClean="0"/>
                        <a:t> workers offered insurance</a:t>
                      </a:r>
                      <a:endParaRPr lang="en-US" sz="2600" dirty="0"/>
                    </a:p>
                  </a:txBody>
                  <a:tcPr anchor="ctr"/>
                </a:tc>
                <a:tc>
                  <a:txBody>
                    <a:bodyPr/>
                    <a:lstStyle/>
                    <a:p>
                      <a:r>
                        <a:rPr lang="en-US" sz="2600" dirty="0" smtClean="0"/>
                        <a:t>$2,000 x </a:t>
                      </a:r>
                      <a:r>
                        <a:rPr lang="en-US" sz="2600" baseline="0" dirty="0" smtClean="0"/>
                        <a:t>(FT headcount–30)</a:t>
                      </a:r>
                      <a:endParaRPr lang="en-US" sz="2600" dirty="0"/>
                    </a:p>
                  </a:txBody>
                  <a:tcPr anchor="ctr"/>
                </a:tc>
              </a:tr>
              <a:tr h="370840">
                <a:tc>
                  <a:txBody>
                    <a:bodyPr/>
                    <a:lstStyle/>
                    <a:p>
                      <a:r>
                        <a:rPr lang="en-US" sz="2600" dirty="0" smtClean="0"/>
                        <a:t>Workers have</a:t>
                      </a:r>
                      <a:r>
                        <a:rPr lang="en-US" sz="2600" baseline="0" dirty="0" smtClean="0"/>
                        <a:t> unaffordable employer-based coverage, enroll on exchange and qualify for subsidies</a:t>
                      </a:r>
                      <a:endParaRPr lang="en-US" sz="2600" dirty="0"/>
                    </a:p>
                  </a:txBody>
                  <a:tcPr anchor="ctr"/>
                </a:tc>
                <a:tc>
                  <a:txBody>
                    <a:bodyPr/>
                    <a:lstStyle/>
                    <a:p>
                      <a:r>
                        <a:rPr lang="en-US" sz="2600" dirty="0" smtClean="0"/>
                        <a:t>$3,000</a:t>
                      </a:r>
                      <a:r>
                        <a:rPr lang="en-US" sz="2600" baseline="0" dirty="0" smtClean="0"/>
                        <a:t> per enrolled worker</a:t>
                      </a:r>
                      <a:endParaRPr lang="en-US" sz="2600" dirty="0"/>
                    </a:p>
                  </a:txBody>
                  <a:tcPr anchor="ctr"/>
                </a:tc>
              </a:tr>
            </a:tbl>
          </a:graphicData>
        </a:graphic>
      </p:graphicFrame>
      <p:graphicFrame>
        <p:nvGraphicFramePr>
          <p:cNvPr id="7170" name="Object 2"/>
          <p:cNvGraphicFramePr>
            <a:graphicFrameLocks noChangeAspect="1"/>
          </p:cNvGraphicFramePr>
          <p:nvPr/>
        </p:nvGraphicFramePr>
        <p:xfrm>
          <a:off x="8077200" y="5791200"/>
          <a:ext cx="755650" cy="757238"/>
        </p:xfrm>
        <a:graphic>
          <a:graphicData uri="http://schemas.openxmlformats.org/presentationml/2006/ole">
            <p:oleObj spid="_x0000_s7174" name="CorelDRAW" r:id="rId4" imgW="4407408" imgH="4413504" progId="">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2109</TotalTime>
  <Words>4343</Words>
  <Application>Microsoft Office PowerPoint</Application>
  <PresentationFormat>On-screen Show (4:3)</PresentationFormat>
  <Paragraphs>323</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Foundry</vt:lpstr>
      <vt:lpstr>CorelDRAW</vt:lpstr>
      <vt:lpstr>The Affordable Care Act (ACA) And Health Insurance Bargaining</vt:lpstr>
      <vt:lpstr>Every UE Workplace To See  Changes In Next 1-5 Years</vt:lpstr>
      <vt:lpstr>UE Principles Regarding Healthcare Bargaining</vt:lpstr>
      <vt:lpstr>The Boss’s Agenda?</vt:lpstr>
      <vt:lpstr>Until Now, the ACA Has…</vt:lpstr>
      <vt:lpstr>How To Begin</vt:lpstr>
      <vt:lpstr>Considerations For All Workplaces:</vt:lpstr>
      <vt:lpstr>Future Major ACA Provisions:</vt:lpstr>
      <vt:lpstr>Employer Penalty / Mandate  (50 or More Workers)</vt:lpstr>
      <vt:lpstr>What Are Exchanges?</vt:lpstr>
      <vt:lpstr>Coverage of Exchange</vt:lpstr>
      <vt:lpstr>Who Can Get Exchange Plans?</vt:lpstr>
      <vt:lpstr>Small Business Exchanges – Different Status Depending On Size</vt:lpstr>
      <vt:lpstr>Bargaining for a Small  Employer Exchange Plan</vt:lpstr>
      <vt:lpstr>Summary Of  Individual  Exchange Subsidies</vt:lpstr>
      <vt:lpstr>When Members Might Do Better  On The Individual Exchanges</vt:lpstr>
      <vt:lpstr>Nibbling Around the Edges</vt:lpstr>
      <vt:lpstr>Annual Individual Tax Penalties Due To Individual Mandate</vt:lpstr>
      <vt:lpstr>Excise Tax Begins in 2018</vt:lpstr>
      <vt:lpstr>Excise Tax Thresholds: 2018 -2020</vt:lpstr>
      <vt:lpstr>Potential Changes  Due  to Excise Tax</vt:lpstr>
      <vt:lpstr>When the ACA Has No Direct Impact</vt:lpstr>
      <vt:lpstr>Mounting A Fight</vt:lpstr>
      <vt:lpstr>Where to Go For More Information</vt:lpstr>
      <vt:lpstr>We didn’t ask for this –  We want single payer!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Bargaining for Health Insurance and the Affordable Care Act</dc:title>
  <dc:creator>Karl</dc:creator>
  <cp:lastModifiedBy>Margot</cp:lastModifiedBy>
  <cp:revision>171</cp:revision>
  <dcterms:modified xsi:type="dcterms:W3CDTF">2013-11-19T15:52:53Z</dcterms:modified>
</cp:coreProperties>
</file>