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tiff" ContentType="image/tiff"/>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5"/>
  </p:notesMasterIdLst>
  <p:handoutMasterIdLst>
    <p:handoutMasterId r:id="rId36"/>
  </p:handoutMasterIdLst>
  <p:sldIdLst>
    <p:sldId id="256" r:id="rId2"/>
    <p:sldId id="291" r:id="rId3"/>
    <p:sldId id="289" r:id="rId4"/>
    <p:sldId id="290" r:id="rId5"/>
    <p:sldId id="284" r:id="rId6"/>
    <p:sldId id="257" r:id="rId7"/>
    <p:sldId id="258" r:id="rId8"/>
    <p:sldId id="259" r:id="rId9"/>
    <p:sldId id="288" r:id="rId10"/>
    <p:sldId id="285" r:id="rId11"/>
    <p:sldId id="260" r:id="rId12"/>
    <p:sldId id="261" r:id="rId13"/>
    <p:sldId id="262" r:id="rId14"/>
    <p:sldId id="263" r:id="rId15"/>
    <p:sldId id="277" r:id="rId16"/>
    <p:sldId id="294" r:id="rId17"/>
    <p:sldId id="295" r:id="rId18"/>
    <p:sldId id="296" r:id="rId19"/>
    <p:sldId id="297" r:id="rId20"/>
    <p:sldId id="298" r:id="rId21"/>
    <p:sldId id="299" r:id="rId22"/>
    <p:sldId id="264" r:id="rId23"/>
    <p:sldId id="265" r:id="rId24"/>
    <p:sldId id="266" r:id="rId25"/>
    <p:sldId id="300" r:id="rId26"/>
    <p:sldId id="267" r:id="rId27"/>
    <p:sldId id="268" r:id="rId28"/>
    <p:sldId id="269" r:id="rId29"/>
    <p:sldId id="270" r:id="rId30"/>
    <p:sldId id="271" r:id="rId31"/>
    <p:sldId id="272" r:id="rId32"/>
    <p:sldId id="292" r:id="rId33"/>
    <p:sldId id="283"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88351" autoAdjust="0"/>
  </p:normalViewPr>
  <p:slideViewPr>
    <p:cSldViewPr>
      <p:cViewPr>
        <p:scale>
          <a:sx n="66" d="100"/>
          <a:sy n="66" d="100"/>
        </p:scale>
        <p:origin x="-1506" y="-42"/>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1386"/>
    </p:cViewPr>
  </p:sorterViewPr>
  <p:notesViewPr>
    <p:cSldViewPr>
      <p:cViewPr varScale="1">
        <p:scale>
          <a:sx n="55" d="100"/>
          <a:sy n="55" d="100"/>
        </p:scale>
        <p:origin x="-2904"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3BCF99-5ADF-41F0-BE6A-EB08BD235853}" type="datetimeFigureOut">
              <a:rPr lang="en-US" smtClean="0"/>
              <a:pPr/>
              <a:t>11/1/2013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F5482D0-0EBA-404D-8524-FE344752B2FC}"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AB8B17-71AE-4B5F-A6B7-710D03C6F23D}" type="datetimeFigureOut">
              <a:rPr lang="en-US" smtClean="0"/>
              <a:pPr/>
              <a:t>11/1/2013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1B43DE-54EA-4287-A656-4729A698F1D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Union members, including UE members</a:t>
            </a:r>
            <a:r>
              <a:rPr lang="en-US" baseline="0" dirty="0" smtClean="0"/>
              <a:t>, today are facing some of the sharpest attacks on our living standards that we have faced in decades. The bosses and the politicians on their payrolls are out to destroy our organizations. The purpose of this workshop is to deepen your understanding of democratic, rank-and-file unionism and how the “UE Difference” makes our type of unionism worth fighting to preserve for future generations.</a:t>
            </a:r>
          </a:p>
          <a:p>
            <a:endParaRPr lang="en-US" baseline="0" dirty="0" smtClean="0"/>
          </a:p>
          <a:p>
            <a:r>
              <a:rPr lang="en-US" baseline="0" dirty="0" smtClean="0"/>
              <a:t>Facilitator questions: What makes UE different? You should try and elicit three core ideals: rank-and-file control, unity of all the workers and aggressive struggle. Given all the challenges that our union faces today, why is important for the members to ensure the continuation of UE? If time allows, throughout the presentation, the facilitator should invite discussion on how the three core ideals are related to what is being presented on the slide.</a:t>
            </a:r>
            <a:endParaRPr lang="en-US" dirty="0"/>
          </a:p>
        </p:txBody>
      </p:sp>
      <p:sp>
        <p:nvSpPr>
          <p:cNvPr id="4" name="Slide Number Placeholder 3"/>
          <p:cNvSpPr>
            <a:spLocks noGrp="1"/>
          </p:cNvSpPr>
          <p:nvPr>
            <p:ph type="sldNum" sz="quarter" idx="10"/>
          </p:nvPr>
        </p:nvSpPr>
        <p:spPr/>
        <p:txBody>
          <a:bodyPr/>
          <a:lstStyle/>
          <a:p>
            <a:fld id="{0C1B43DE-54EA-4287-A656-4729A698F1D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Rank and file control</a:t>
            </a:r>
            <a:r>
              <a:rPr lang="en-US" baseline="0" dirty="0" smtClean="0"/>
              <a:t> is established in each organizational unit in the UE structure by the membership and leadership of that unit – locals, region, and national. This democratic structure is welded into a strong national union by the fact that, while practicing autonomy, all bodies of the union are united by the union’s national constitution, and the policies and program adopted by rank-and-file delegates to the national convention. It has always been UE policy that each level in the structure operate without interference by others. It has also been policy that each level accepts and respects the role of the others – local, region and national.</a:t>
            </a:r>
            <a:endParaRPr lang="en-US" dirty="0"/>
          </a:p>
        </p:txBody>
      </p:sp>
      <p:sp>
        <p:nvSpPr>
          <p:cNvPr id="4" name="Slide Number Placeholder 3"/>
          <p:cNvSpPr>
            <a:spLocks noGrp="1"/>
          </p:cNvSpPr>
          <p:nvPr>
            <p:ph type="sldNum" sz="quarter" idx="10"/>
          </p:nvPr>
        </p:nvSpPr>
        <p:spPr/>
        <p:txBody>
          <a:bodyPr/>
          <a:lstStyle/>
          <a:p>
            <a:fld id="{0C1B43DE-54EA-4287-A656-4729A698F1D2}"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important UE Difference</a:t>
            </a:r>
            <a:r>
              <a:rPr lang="en-US" baseline="0" dirty="0" smtClean="0"/>
              <a:t> which distinguishes UE from most other unions today, is that our officers and staff are paid no more that the highest-paid workers in our union. The reason our union’s founders put this in our constitution was to ensure that our officers and staff lived like our members, and not like the bosses. In far too many unions today, their national officers earn six figures and have lavish perks.</a:t>
            </a:r>
            <a:endParaRPr lang="en-US" dirty="0"/>
          </a:p>
        </p:txBody>
      </p:sp>
      <p:sp>
        <p:nvSpPr>
          <p:cNvPr id="4" name="Slide Number Placeholder 3"/>
          <p:cNvSpPr>
            <a:spLocks noGrp="1"/>
          </p:cNvSpPr>
          <p:nvPr>
            <p:ph type="sldNum" sz="quarter" idx="10"/>
          </p:nvPr>
        </p:nvSpPr>
        <p:spPr/>
        <p:txBody>
          <a:bodyPr/>
          <a:lstStyle/>
          <a:p>
            <a:fld id="{0C1B43DE-54EA-4287-A656-4729A698F1D2}" type="slidenum">
              <a:rPr lang="en-US" smtClean="0"/>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Although we work with other unions on many levels – from strike and solidarity actions</a:t>
            </a:r>
            <a:r>
              <a:rPr lang="en-US" baseline="0" dirty="0" smtClean="0"/>
              <a:t> on the local level to Jobs with Justice nationwide – UE remains organizationally and philosophically independent from both the AFL-CIO and Change to Win.</a:t>
            </a:r>
            <a:endParaRPr lang="en-US" dirty="0"/>
          </a:p>
        </p:txBody>
      </p:sp>
      <p:sp>
        <p:nvSpPr>
          <p:cNvPr id="4" name="Slide Number Placeholder 3"/>
          <p:cNvSpPr>
            <a:spLocks noGrp="1"/>
          </p:cNvSpPr>
          <p:nvPr>
            <p:ph type="sldNum" sz="quarter" idx="10"/>
          </p:nvPr>
        </p:nvSpPr>
        <p:spPr/>
        <p:txBody>
          <a:bodyPr/>
          <a:lstStyle/>
          <a:p>
            <a:fld id="{0C1B43DE-54EA-4287-A656-4729A698F1D2}" type="slidenum">
              <a:rPr lang="en-US" smtClean="0"/>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more than 75 years, UE has been a living example that democratic, rank-and-file</a:t>
            </a:r>
            <a:r>
              <a:rPr lang="en-US" baseline="0" dirty="0" smtClean="0"/>
              <a:t> unionism makes a difference in defending and improving the living standards of our members. What are the differences between UE rank-and-file unionism and business unionism?</a:t>
            </a:r>
            <a:endParaRPr lang="en-US" dirty="0"/>
          </a:p>
        </p:txBody>
      </p:sp>
      <p:sp>
        <p:nvSpPr>
          <p:cNvPr id="4" name="Slide Number Placeholder 3"/>
          <p:cNvSpPr>
            <a:spLocks noGrp="1"/>
          </p:cNvSpPr>
          <p:nvPr>
            <p:ph type="sldNum" sz="quarter" idx="10"/>
          </p:nvPr>
        </p:nvSpPr>
        <p:spPr/>
        <p:txBody>
          <a:bodyPr/>
          <a:lstStyle/>
          <a:p>
            <a:fld id="{0C1B43DE-54EA-4287-A656-4729A698F1D2}" type="slidenum">
              <a:rPr lang="en-US" smtClean="0"/>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Facilitator</a:t>
            </a:r>
            <a:r>
              <a:rPr lang="en-US" baseline="0" dirty="0" smtClean="0"/>
              <a:t> notes: Depending on how much time you have, you can have the participants choose what topics that want to cover.  You should also raise the question throughout these topics, how UE’s three core ideals of rank-and-file control, unity and aggressive struggle, come into play in ensuring rank-and-file unionism.</a:t>
            </a:r>
          </a:p>
        </p:txBody>
      </p:sp>
      <p:sp>
        <p:nvSpPr>
          <p:cNvPr id="4" name="Slide Number Placeholder 3"/>
          <p:cNvSpPr>
            <a:spLocks noGrp="1"/>
          </p:cNvSpPr>
          <p:nvPr>
            <p:ph type="sldNum" sz="quarter" idx="10"/>
          </p:nvPr>
        </p:nvSpPr>
        <p:spPr/>
        <p:txBody>
          <a:bodyPr/>
          <a:lstStyle/>
          <a:p>
            <a:fld id="{0C1B43DE-54EA-4287-A656-4729A698F1D2}" type="slidenum">
              <a:rPr lang="en-US" smtClean="0"/>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March 1936. 43 workers from 12 independent local</a:t>
            </a:r>
            <a:r>
              <a:rPr lang="en-US" baseline="0" dirty="0" smtClean="0"/>
              <a:t> unions came together in the midst of a severe snowstorm in Buffalo, NY to form UE. Their goal was to set up a national union to organize the hundreds of thousands of workers in the electrical, and then, machine tool industries in a way that hadn’t succeeded before. Instead of organizing only skilled workers, these workers wanted to organize everyone. The men and women who undertook this gigantic task were inspired by the need to build an industrial organization – meaning all workers could be part of the union – controlled by the members with complete equality for all who worked in that industry. They were determined to avoid the bureaucratic, top-down control that was characteristic of the existing craft unions where only skilled workers, usually white males, could belong. Today, elected rank-and-file delegates to UE Conventions carry on the work that the founders of our union started nearly eighty years ago.</a:t>
            </a:r>
            <a:endParaRPr lang="en-US" dirty="0"/>
          </a:p>
        </p:txBody>
      </p:sp>
      <p:sp>
        <p:nvSpPr>
          <p:cNvPr id="4" name="Slide Number Placeholder 3"/>
          <p:cNvSpPr>
            <a:spLocks noGrp="1"/>
          </p:cNvSpPr>
          <p:nvPr>
            <p:ph type="sldNum" sz="quarter" idx="10"/>
          </p:nvPr>
        </p:nvSpPr>
        <p:spPr/>
        <p:txBody>
          <a:bodyPr/>
          <a:lstStyle/>
          <a:p>
            <a:fld id="{0C1B43DE-54EA-4287-A656-4729A698F1D2}" type="slidenum">
              <a:rPr lang="en-US" smtClean="0"/>
              <a:pPr/>
              <a:t>22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Built</a:t>
            </a:r>
            <a:r>
              <a:rPr lang="en-US" baseline="0" dirty="0" smtClean="0"/>
              <a:t> on working class solidarity, UE set about overcoming old divisions in society. Every UE convention from the first took up the issues of equal rights for minority and women workers and discrimination in society. Here we see UE members from </a:t>
            </a:r>
            <a:r>
              <a:rPr lang="en-US" baseline="0" dirty="0" err="1" smtClean="0"/>
              <a:t>Schnectady</a:t>
            </a:r>
            <a:r>
              <a:rPr lang="en-US" baseline="0" dirty="0" smtClean="0"/>
              <a:t>, NY picketing GE to win fair wage rates for women workers. In 1942, UE began a pioneering fight against the practice of segregating women workers in low-paying jobs. GE and Westinghouse had established so-called “women’s jobs” in which women were paid less than men in comparable jobs in the plant. After a three year fight, UE was able to end that practice.</a:t>
            </a:r>
            <a:endParaRPr lang="en-US" dirty="0"/>
          </a:p>
        </p:txBody>
      </p:sp>
      <p:sp>
        <p:nvSpPr>
          <p:cNvPr id="4" name="Slide Number Placeholder 3"/>
          <p:cNvSpPr>
            <a:spLocks noGrp="1"/>
          </p:cNvSpPr>
          <p:nvPr>
            <p:ph type="sldNum" sz="quarter" idx="10"/>
          </p:nvPr>
        </p:nvSpPr>
        <p:spPr/>
        <p:txBody>
          <a:bodyPr/>
          <a:lstStyle/>
          <a:p>
            <a:fld id="{0C1B43DE-54EA-4287-A656-4729A698F1D2}" type="slidenum">
              <a:rPr lang="en-US" smtClean="0"/>
              <a:pPr/>
              <a:t>23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Early in its history, UE established</a:t>
            </a:r>
            <a:r>
              <a:rPr lang="en-US" baseline="0" dirty="0" smtClean="0"/>
              <a:t> special conferences for working women to develop and further the fight for “equal pay for equal work.”</a:t>
            </a:r>
            <a:endParaRPr lang="en-US" dirty="0"/>
          </a:p>
        </p:txBody>
      </p:sp>
      <p:sp>
        <p:nvSpPr>
          <p:cNvPr id="4" name="Slide Number Placeholder 3"/>
          <p:cNvSpPr>
            <a:spLocks noGrp="1"/>
          </p:cNvSpPr>
          <p:nvPr>
            <p:ph type="sldNum" sz="quarter" idx="10"/>
          </p:nvPr>
        </p:nvSpPr>
        <p:spPr/>
        <p:txBody>
          <a:bodyPr/>
          <a:lstStyle/>
          <a:p>
            <a:fld id="{0C1B43DE-54EA-4287-A656-4729A698F1D2}" type="slidenum">
              <a:rPr lang="en-US" smtClean="0"/>
              <a:pPr/>
              <a:t>24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UE President Albert Fitzgerald confers with Ernest Thompson, Secretary of the UE Fair Practices Committee, at a UE Women's Conference</a:t>
            </a:r>
            <a:r>
              <a:rPr lang="en-US" baseline="0" dirty="0" smtClean="0"/>
              <a:t> in </a:t>
            </a:r>
            <a:r>
              <a:rPr lang="en-US" dirty="0" smtClean="0"/>
              <a:t>1954. Starting in 1946, UE conducted an aggressive campaign nationally and in the shops we represent to eliminate racism and job discrimination against African American workers, as well as against other minorities and women, long before the rise of the modern Civil Rights Movement. Thompson, an outstanding UE international rep., coordinated those efforts. In that role he traveled throughout the union, met with locals, talked to officers and members, assessed their shops' record on black equality, and put together action plans for locals to fight for more black hiring and black promotion into skilled trades. Many locals took extraordinary steps to carry out this policy. UE took on major companies like GE, Sylvania and Westinghouse and publicly embarrassed them over their hypocrisy on racial issues. Thompson also directed the UE's women's rights work, which included national and district women's conferences, but much more. UE also led the way in fighting for "no discrimination" contract clauses.</a:t>
            </a:r>
            <a:endParaRPr lang="en-US" dirty="0"/>
          </a:p>
        </p:txBody>
      </p:sp>
      <p:sp>
        <p:nvSpPr>
          <p:cNvPr id="4" name="Slide Number Placeholder 3"/>
          <p:cNvSpPr>
            <a:spLocks noGrp="1"/>
          </p:cNvSpPr>
          <p:nvPr>
            <p:ph type="sldNum" sz="quarter" idx="10"/>
          </p:nvPr>
        </p:nvSpPr>
        <p:spPr/>
        <p:txBody>
          <a:bodyPr/>
          <a:lstStyle/>
          <a:p>
            <a:fld id="{0C1B43DE-54EA-4287-A656-4729A698F1D2}" type="slidenum">
              <a:rPr lang="en-US" smtClean="0"/>
              <a:pPr/>
              <a:t>25</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UE members marched with</a:t>
            </a:r>
            <a:r>
              <a:rPr lang="en-US" baseline="0" dirty="0" smtClean="0"/>
              <a:t> </a:t>
            </a:r>
            <a:r>
              <a:rPr lang="en-US" dirty="0" smtClean="0"/>
              <a:t>Dr.</a:t>
            </a:r>
            <a:r>
              <a:rPr lang="en-US" baseline="0" dirty="0" smtClean="0"/>
              <a:t> Martin Luther King, Jr. in Washington, D.C. and heard his famous “I Have a Dream” speech</a:t>
            </a:r>
            <a:r>
              <a:rPr lang="en-US" baseline="0" smtClean="0"/>
              <a:t>. UE </a:t>
            </a:r>
            <a:r>
              <a:rPr lang="en-US" baseline="0" dirty="0" smtClean="0"/>
              <a:t>members are still carrying on the fight for civil rights today.</a:t>
            </a:r>
            <a:endParaRPr lang="en-US" dirty="0"/>
          </a:p>
        </p:txBody>
      </p:sp>
      <p:sp>
        <p:nvSpPr>
          <p:cNvPr id="4" name="Slide Number Placeholder 3"/>
          <p:cNvSpPr>
            <a:spLocks noGrp="1"/>
          </p:cNvSpPr>
          <p:nvPr>
            <p:ph type="sldNum" sz="quarter" idx="10"/>
          </p:nvPr>
        </p:nvSpPr>
        <p:spPr/>
        <p:txBody>
          <a:bodyPr/>
          <a:lstStyle/>
          <a:p>
            <a:fld id="{0C1B43DE-54EA-4287-A656-4729A698F1D2}" type="slidenum">
              <a:rPr lang="en-US" smtClean="0"/>
              <a:pPr/>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build electrical equipment</a:t>
            </a:r>
            <a:r>
              <a:rPr lang="en-US" baseline="0" dirty="0" smtClean="0"/>
              <a:t> and machines, and we run machines to make auto parts, locks, plastic products and many other goods. We are also social workers, healthcare technicians, clerical workers and educational paraprofessionals. We process, distribute and market food, and serve lunch to school children. UE members repair roads, transport railroad workers, and build locomotives.</a:t>
            </a:r>
            <a:endParaRPr lang="en-US" dirty="0"/>
          </a:p>
        </p:txBody>
      </p:sp>
      <p:sp>
        <p:nvSpPr>
          <p:cNvPr id="4" name="Slide Number Placeholder 3"/>
          <p:cNvSpPr>
            <a:spLocks noGrp="1"/>
          </p:cNvSpPr>
          <p:nvPr>
            <p:ph type="sldNum" sz="quarter" idx="10"/>
          </p:nvPr>
        </p:nvSpPr>
        <p:spPr/>
        <p:txBody>
          <a:bodyPr/>
          <a:lstStyle/>
          <a:p>
            <a:fld id="{0C1B43DE-54EA-4287-A656-4729A698F1D2}" type="slidenum">
              <a:rPr lang="en-US" smtClean="0"/>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During the 1980s,</a:t>
            </a:r>
            <a:r>
              <a:rPr lang="en-US" baseline="0" dirty="0" smtClean="0"/>
              <a:t> when other unions were giving huge concessions to their employers, UE led the fight against concessionary bargaining, including this strike by thousands of UE Local 610 members at the Westinghouse Airbrake plant in Wilmerding, PA.</a:t>
            </a:r>
            <a:endParaRPr lang="en-US" dirty="0"/>
          </a:p>
        </p:txBody>
      </p:sp>
      <p:sp>
        <p:nvSpPr>
          <p:cNvPr id="4" name="Slide Number Placeholder 3"/>
          <p:cNvSpPr>
            <a:spLocks noGrp="1"/>
          </p:cNvSpPr>
          <p:nvPr>
            <p:ph type="sldNum" sz="quarter" idx="10"/>
          </p:nvPr>
        </p:nvSpPr>
        <p:spPr/>
        <p:txBody>
          <a:bodyPr/>
          <a:lstStyle/>
          <a:p>
            <a:fld id="{0C1B43DE-54EA-4287-A656-4729A698F1D2}" type="slidenum">
              <a:rPr lang="en-US" smtClean="0"/>
              <a:pPr/>
              <a:t>27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 it isn't just UE's proud history we can point to when we think about what difference the UE difference makes.  UE continues to be at the forefront of many important struggles. When other unions had fallen into the bosses’ trap of attacking low-wage workers</a:t>
            </a:r>
            <a:r>
              <a:rPr lang="en-US" baseline="0" dirty="0" smtClean="0"/>
              <a:t> in other countries, UE recognized that low wages exist not because people like living in poverty, but because large corporations and repressive governments make money by forcing people to work for poverty-level wages. In 1992, UE forged a Strategic Organizing Alliance with the Authentic Workers Front (F.A.T.), a democratic, independent Mexican union federation, to try and organize the sister shops of UE employers. Today, UE is playing a leading role in the Tri-National Solidarity Alliance, which unites unions and workers’ rights organizations in the U.S., Mexico and Canada.</a:t>
            </a:r>
            <a:endParaRPr lang="en-US" dirty="0"/>
          </a:p>
        </p:txBody>
      </p:sp>
      <p:sp>
        <p:nvSpPr>
          <p:cNvPr id="4" name="Slide Number Placeholder 3"/>
          <p:cNvSpPr>
            <a:spLocks noGrp="1"/>
          </p:cNvSpPr>
          <p:nvPr>
            <p:ph type="sldNum" sz="quarter" idx="10"/>
          </p:nvPr>
        </p:nvSpPr>
        <p:spPr/>
        <p:txBody>
          <a:bodyPr/>
          <a:lstStyle/>
          <a:p>
            <a:fld id="{0C1B43DE-54EA-4287-A656-4729A698F1D2}" type="slidenum">
              <a:rPr lang="en-US" smtClean="0"/>
              <a:pPr/>
              <a:t>28</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While other unions</a:t>
            </a:r>
            <a:r>
              <a:rPr lang="en-US" baseline="0" dirty="0" smtClean="0"/>
              <a:t> have given up trying to organize public workers in Southern states without collective bargaining rights, UE is leading the fight for workers’ rights in North Carolina, Virginia and West Virginia. UE developed the ground-breaking Southern Workers International Justice Campaign, which is spearheading the fight for collective bargaining rights for public workers in the South. </a:t>
            </a:r>
            <a:endParaRPr lang="en-US" dirty="0"/>
          </a:p>
        </p:txBody>
      </p:sp>
      <p:sp>
        <p:nvSpPr>
          <p:cNvPr id="4" name="Slide Number Placeholder 3"/>
          <p:cNvSpPr>
            <a:spLocks noGrp="1"/>
          </p:cNvSpPr>
          <p:nvPr>
            <p:ph type="sldNum" sz="quarter" idx="10"/>
          </p:nvPr>
        </p:nvSpPr>
        <p:spPr/>
        <p:txBody>
          <a:bodyPr/>
          <a:lstStyle/>
          <a:p>
            <a:fld id="{0C1B43DE-54EA-4287-A656-4729A698F1D2}" type="slidenum">
              <a:rPr lang="en-US" smtClean="0"/>
              <a:pPr/>
              <a:t>29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Republic Windows and Doors tried to shut down</a:t>
            </a:r>
            <a:r>
              <a:rPr lang="en-US" baseline="0" dirty="0" smtClean="0"/>
              <a:t> its plant and throw the workers out in the street without any notice in2010, UE members occupied the plant for six days, defying the law. With the support of UE and its members and supporters across the country and around the world, the UE members at Republic were victorious in winning what they were owed. Today, the former Republic workers are in the process of turning their plant into a worker-owned co-operative, New Era Windows, with the support of UE.</a:t>
            </a:r>
            <a:endParaRPr lang="en-US" dirty="0"/>
          </a:p>
        </p:txBody>
      </p:sp>
      <p:sp>
        <p:nvSpPr>
          <p:cNvPr id="4" name="Slide Number Placeholder 3"/>
          <p:cNvSpPr>
            <a:spLocks noGrp="1"/>
          </p:cNvSpPr>
          <p:nvPr>
            <p:ph type="sldNum" sz="quarter" idx="10"/>
          </p:nvPr>
        </p:nvSpPr>
        <p:spPr/>
        <p:txBody>
          <a:bodyPr/>
          <a:lstStyle/>
          <a:p>
            <a:fld id="{0C1B43DE-54EA-4287-A656-4729A698F1D2}" type="slidenum">
              <a:rPr lang="en-US" smtClean="0"/>
              <a:pPr/>
              <a:t>30</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UE is playing a leading role in the labor movement in developing</a:t>
            </a:r>
            <a:r>
              <a:rPr lang="en-US" baseline="0" dirty="0" smtClean="0"/>
              <a:t> new ways of organizing workers out side the NLRB process. </a:t>
            </a:r>
            <a:r>
              <a:rPr lang="en-US" dirty="0" smtClean="0"/>
              <a:t>Founded in 2009, the UE-initiated Warehouse Workers for Justice (WWJ) challenges discrimination and other legal violations by major employers, educates workers on their rights, builds alliances in the community and with logistics workers in other cities, and fights to win policy changes that improve conditions for warehouse workers and their communities.</a:t>
            </a:r>
            <a:endParaRPr lang="en-US" dirty="0"/>
          </a:p>
        </p:txBody>
      </p:sp>
      <p:sp>
        <p:nvSpPr>
          <p:cNvPr id="4" name="Slide Number Placeholder 3"/>
          <p:cNvSpPr>
            <a:spLocks noGrp="1"/>
          </p:cNvSpPr>
          <p:nvPr>
            <p:ph type="sldNum" sz="quarter" idx="10"/>
          </p:nvPr>
        </p:nvSpPr>
        <p:spPr/>
        <p:txBody>
          <a:bodyPr/>
          <a:lstStyle/>
          <a:p>
            <a:fld id="{0C1B43DE-54EA-4287-A656-4729A698F1D2}" type="slidenum">
              <a:rPr lang="en-US" smtClean="0"/>
              <a:pPr/>
              <a:t>31</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Democratic,</a:t>
            </a:r>
            <a:r>
              <a:rPr lang="en-US" baseline="0" dirty="0" smtClean="0"/>
              <a:t> rank-and-file unionism requires membership involvement. These are some ways you can become active in our union.</a:t>
            </a:r>
            <a:endParaRPr lang="en-US" dirty="0"/>
          </a:p>
        </p:txBody>
      </p:sp>
      <p:sp>
        <p:nvSpPr>
          <p:cNvPr id="4" name="Slide Number Placeholder 3"/>
          <p:cNvSpPr>
            <a:spLocks noGrp="1"/>
          </p:cNvSpPr>
          <p:nvPr>
            <p:ph type="sldNum" sz="quarter" idx="10"/>
          </p:nvPr>
        </p:nvSpPr>
        <p:spPr/>
        <p:txBody>
          <a:bodyPr/>
          <a:lstStyle/>
          <a:p>
            <a:fld id="{0C1B43DE-54EA-4287-A656-4729A698F1D2}" type="slidenum">
              <a:rPr lang="en-US" smtClean="0"/>
              <a:pPr/>
              <a:t>32</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Democracy is not easy. Rights must be vigorously defended; taking responsibility is also part of the package. But if democracy is difficult, it</a:t>
            </a:r>
            <a:r>
              <a:rPr lang="en-US" baseline="0" dirty="0" smtClean="0"/>
              <a:t> is also the only option that pays off in a stronger union, a better contract – and the satisfaction that comes with knowing that “we did it ourselves.” That’s what UE rank-and-file unionism is all about. It’s a goal worth achieving, an idea worth fighting to preserve.</a:t>
            </a:r>
          </a:p>
          <a:p>
            <a:endParaRPr lang="en-US" baseline="0" dirty="0" smtClean="0"/>
          </a:p>
          <a:p>
            <a:r>
              <a:rPr lang="en-US" baseline="0" dirty="0" smtClean="0"/>
              <a:t>Facilitator questions: Are there any UE members here who belonged to other unions? If so, what are some differences between the other union and UE?</a:t>
            </a:r>
            <a:endParaRPr lang="en-US" dirty="0"/>
          </a:p>
        </p:txBody>
      </p:sp>
      <p:sp>
        <p:nvSpPr>
          <p:cNvPr id="4" name="Slide Number Placeholder 3"/>
          <p:cNvSpPr>
            <a:spLocks noGrp="1"/>
          </p:cNvSpPr>
          <p:nvPr>
            <p:ph type="sldNum" sz="quarter" idx="10"/>
          </p:nvPr>
        </p:nvSpPr>
        <p:spPr/>
        <p:txBody>
          <a:bodyPr/>
          <a:lstStyle/>
          <a:p>
            <a:fld id="{0C1B43DE-54EA-4287-A656-4729A698F1D2}" type="slidenum">
              <a:rPr lang="en-US" smtClean="0"/>
              <a:pPr/>
              <a:t>33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labor</a:t>
            </a:r>
            <a:r>
              <a:rPr lang="en-US" dirty="0" smtClean="0"/>
              <a:t> movement is the only consistent counterweight to corporate power in society.  Unions are how we bring democracy to the workplace – how we balance the interests of the workers and the employer.</a:t>
            </a:r>
            <a:endParaRPr lang="en-US" dirty="0"/>
          </a:p>
        </p:txBody>
      </p:sp>
      <p:sp>
        <p:nvSpPr>
          <p:cNvPr id="4" name="Slide Number Placeholder 3"/>
          <p:cNvSpPr>
            <a:spLocks noGrp="1"/>
          </p:cNvSpPr>
          <p:nvPr>
            <p:ph type="sldNum" sz="quarter" idx="10"/>
          </p:nvPr>
        </p:nvSpPr>
        <p:spPr/>
        <p:txBody>
          <a:bodyPr/>
          <a:lstStyle/>
          <a:p>
            <a:fld id="{0C1B43DE-54EA-4287-A656-4729A698F1D2}"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2012, the average union worker in the U.S. earned about 27% more than the average</a:t>
            </a:r>
            <a:r>
              <a:rPr lang="en-US" baseline="0" dirty="0" smtClean="0"/>
              <a:t> nonunion worker. That’s a difference of about $5 an hour. Not only do union workers earn more; they also have better benefits, better working conditions, protection against unfair discipline and a contract to make management keep its promises.</a:t>
            </a:r>
            <a:endParaRPr lang="en-US" dirty="0"/>
          </a:p>
        </p:txBody>
      </p:sp>
      <p:sp>
        <p:nvSpPr>
          <p:cNvPr id="4" name="Slide Number Placeholder 3"/>
          <p:cNvSpPr>
            <a:spLocks noGrp="1"/>
          </p:cNvSpPr>
          <p:nvPr>
            <p:ph type="sldNum" sz="quarter" idx="10"/>
          </p:nvPr>
        </p:nvSpPr>
        <p:spPr/>
        <p:txBody>
          <a:bodyPr/>
          <a:lstStyle/>
          <a:p>
            <a:fld id="{0C1B43DE-54EA-4287-A656-4729A698F1D2}"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Unlike</a:t>
            </a:r>
            <a:r>
              <a:rPr lang="en-US" baseline="0" dirty="0" smtClean="0"/>
              <a:t> non-union workers, who are “at will” and can be fired for any reason, or no reason, union workers can only be disciplined for “just cause.” Union workers also belong to organizations that can challenge disciplinary actions through the grievance procedure.</a:t>
            </a:r>
            <a:endParaRPr lang="en-US" dirty="0"/>
          </a:p>
        </p:txBody>
      </p:sp>
      <p:sp>
        <p:nvSpPr>
          <p:cNvPr id="4" name="Slide Number Placeholder 3"/>
          <p:cNvSpPr>
            <a:spLocks noGrp="1"/>
          </p:cNvSpPr>
          <p:nvPr>
            <p:ph type="sldNum" sz="quarter" idx="10"/>
          </p:nvPr>
        </p:nvSpPr>
        <p:spPr/>
        <p:txBody>
          <a:bodyPr/>
          <a:lstStyle/>
          <a:p>
            <a:fld id="{0C1B43DE-54EA-4287-A656-4729A698F1D2}"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declining rate of union membership over the past 50 years has meant that the top 10 percent is getting a bigger share of our society’s wealth while workers get stagnant or declining wages and benefits.</a:t>
            </a:r>
            <a:endParaRPr lang="en-US" dirty="0"/>
          </a:p>
        </p:txBody>
      </p:sp>
      <p:sp>
        <p:nvSpPr>
          <p:cNvPr id="4" name="Slide Number Placeholder 3"/>
          <p:cNvSpPr>
            <a:spLocks noGrp="1"/>
          </p:cNvSpPr>
          <p:nvPr>
            <p:ph type="sldNum" sz="quarter" idx="10"/>
          </p:nvPr>
        </p:nvSpPr>
        <p:spPr/>
        <p:txBody>
          <a:bodyPr/>
          <a:lstStyle/>
          <a:p>
            <a:fld id="{0C1B43DE-54EA-4287-A656-4729A698F1D2}"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Within</a:t>
            </a:r>
            <a:r>
              <a:rPr lang="en-US" baseline="0" dirty="0" smtClean="0"/>
              <a:t> the labor movement today, there are two models on the opposite ends of the labor spectrum: rank-and-file unionism and business unionism. Rank-and-file unionism is member run and member controlled unionism from the bottom up, like UE. Business unionism is top-down unionism where all the control is in the hands of the staff or national union, and where the members view the union as a vending machine: they pay their dues and if they need something, the “union” provides a service. </a:t>
            </a:r>
            <a:endParaRPr lang="en-US" dirty="0"/>
          </a:p>
        </p:txBody>
      </p:sp>
      <p:sp>
        <p:nvSpPr>
          <p:cNvPr id="4" name="Slide Number Placeholder 3"/>
          <p:cNvSpPr>
            <a:spLocks noGrp="1"/>
          </p:cNvSpPr>
          <p:nvPr>
            <p:ph type="sldNum" sz="quarter" idx="10"/>
          </p:nvPr>
        </p:nvSpPr>
        <p:spPr/>
        <p:txBody>
          <a:bodyPr/>
          <a:lstStyle/>
          <a:p>
            <a:fld id="{0C1B43DE-54EA-4287-A656-4729A698F1D2}"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UE democratic, rank-and-file unionism, which is based on educating and empowering our members to fight to defend and advance their interests, has been integral in UE’s organizational structure from our union’s founding.</a:t>
            </a:r>
            <a:endParaRPr lang="en-US" dirty="0"/>
          </a:p>
        </p:txBody>
      </p:sp>
      <p:sp>
        <p:nvSpPr>
          <p:cNvPr id="4" name="Slide Number Placeholder 3"/>
          <p:cNvSpPr>
            <a:spLocks noGrp="1"/>
          </p:cNvSpPr>
          <p:nvPr>
            <p:ph type="sldNum" sz="quarter" idx="10"/>
          </p:nvPr>
        </p:nvSpPr>
        <p:spPr/>
        <p:txBody>
          <a:bodyPr/>
          <a:lstStyle/>
          <a:p>
            <a:fld id="{0C1B43DE-54EA-4287-A656-4729A698F1D2}"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guiding principles of the men and women who founded our</a:t>
            </a:r>
            <a:r>
              <a:rPr lang="en-US" baseline="0" dirty="0" smtClean="0"/>
              <a:t> union were summed up in the preamble to the UE Constitution, which remains a model of trade union democracy to this day. “We form an organization which unites all workers on an industrial basis, regardless of craft, age, sex, nationality, race, creed, or political beliefs…” They had learned the lessons of maintaining unity against the bosses’ attempts to divide and conquer. The preamble also expresses another lesson: “We form an organization to pursue at all times a policy of aggressive struggle to improve our conditions…” In the long struggle of workers in the U.S., there had been few gains without “aggressive struggle.” If there was a secret to the success of UE, it was that aggressive struggle creates strong, rank-and-file locals. And, strong, rank-and-file locals are the bedrock of union democracy.  Again, in the words of the preamble: “We form an organization (under) rank-and-file control.” For a union that grew out of hundreds of local struggles, rank-and-file control would never be mere words. Indeed, it runs through the entire UE Constitution with a single, consistent, undeviating logic.</a:t>
            </a:r>
            <a:endParaRPr lang="en-US" dirty="0"/>
          </a:p>
        </p:txBody>
      </p:sp>
      <p:sp>
        <p:nvSpPr>
          <p:cNvPr id="4" name="Slide Number Placeholder 3"/>
          <p:cNvSpPr>
            <a:spLocks noGrp="1"/>
          </p:cNvSpPr>
          <p:nvPr>
            <p:ph type="sldNum" sz="quarter" idx="10"/>
          </p:nvPr>
        </p:nvSpPr>
        <p:spPr/>
        <p:txBody>
          <a:bodyPr/>
          <a:lstStyle/>
          <a:p>
            <a:fld id="{0C1B43DE-54EA-4287-A656-4729A698F1D2}"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25198D10-D6A1-4306-8042-D3FCCB85D48B}" type="datetimeFigureOut">
              <a:rPr lang="en-US" smtClean="0"/>
              <a:pPr/>
              <a:t>11/1/2013</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68BBD23F-2F1B-4D90-9B65-A1223DDCCE6B}"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5198D10-D6A1-4306-8042-D3FCCB85D48B}" type="datetimeFigureOut">
              <a:rPr lang="en-US" smtClean="0"/>
              <a:pPr/>
              <a:t>11/1/2013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BBD23F-2F1B-4D90-9B65-A1223DDCCE6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5198D10-D6A1-4306-8042-D3FCCB85D48B}" type="datetimeFigureOut">
              <a:rPr lang="en-US" smtClean="0"/>
              <a:pPr/>
              <a:t>11/1/2013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BBD23F-2F1B-4D90-9B65-A1223DDCCE6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5198D10-D6A1-4306-8042-D3FCCB85D48B}" type="datetimeFigureOut">
              <a:rPr lang="en-US" smtClean="0"/>
              <a:pPr/>
              <a:t>11/1/2013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BBD23F-2F1B-4D90-9B65-A1223DDCCE6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25198D10-D6A1-4306-8042-D3FCCB85D48B}" type="datetimeFigureOut">
              <a:rPr lang="en-US" smtClean="0"/>
              <a:pPr/>
              <a:t>11/1/2013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68BBD23F-2F1B-4D90-9B65-A1223DDCCE6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5198D10-D6A1-4306-8042-D3FCCB85D48B}" type="datetimeFigureOut">
              <a:rPr lang="en-US" smtClean="0"/>
              <a:pPr/>
              <a:t>11/1/2013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BBD23F-2F1B-4D90-9B65-A1223DDCCE6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25198D10-D6A1-4306-8042-D3FCCB85D48B}" type="datetimeFigureOut">
              <a:rPr lang="en-US" smtClean="0"/>
              <a:pPr/>
              <a:t>11/1/2013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BBD23F-2F1B-4D90-9B65-A1223DDCCE6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5198D10-D6A1-4306-8042-D3FCCB85D48B}" type="datetimeFigureOut">
              <a:rPr lang="en-US" smtClean="0"/>
              <a:pPr/>
              <a:t>11/1/2013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BBD23F-2F1B-4D90-9B65-A1223DDCCE6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198D10-D6A1-4306-8042-D3FCCB85D48B}" type="datetimeFigureOut">
              <a:rPr lang="en-US" smtClean="0"/>
              <a:pPr/>
              <a:t>11/1/2013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BBD23F-2F1B-4D90-9B65-A1223DDCCE6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5198D10-D6A1-4306-8042-D3FCCB85D48B}" type="datetimeFigureOut">
              <a:rPr lang="en-US" smtClean="0"/>
              <a:pPr/>
              <a:t>11/1/2013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BBD23F-2F1B-4D90-9B65-A1223DDCCE6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25198D10-D6A1-4306-8042-D3FCCB85D48B}" type="datetimeFigureOut">
              <a:rPr lang="en-US" smtClean="0"/>
              <a:pPr/>
              <a:t>11/1/2013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BBD23F-2F1B-4D90-9B65-A1223DDCCE6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25198D10-D6A1-4306-8042-D3FCCB85D48B}" type="datetimeFigureOut">
              <a:rPr lang="en-US" smtClean="0"/>
              <a:pPr/>
              <a:t>11/1/2013</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68BBD23F-2F1B-4D90-9B65-A1223DDCCE6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9.tiff"/><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descr="diff.tif"/>
          <p:cNvPicPr>
            <a:picLocks noChangeAspect="1"/>
          </p:cNvPicPr>
          <p:nvPr/>
        </p:nvPicPr>
        <p:blipFill>
          <a:blip r:embed="rId3" cstate="print"/>
          <a:stretch>
            <a:fillRect/>
          </a:stretch>
        </p:blipFill>
        <p:spPr>
          <a:xfrm>
            <a:off x="1676400" y="1295400"/>
            <a:ext cx="5715000" cy="455636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01762"/>
          </a:xfrm>
        </p:spPr>
        <p:txBody>
          <a:bodyPr>
            <a:normAutofit/>
          </a:bodyPr>
          <a:lstStyle/>
          <a:p>
            <a:r>
              <a:rPr lang="en-US" sz="4000" dirty="0" smtClean="0">
                <a:solidFill>
                  <a:schemeClr val="tx1"/>
                </a:solidFill>
              </a:rPr>
              <a:t>UE RANK-AND-FILE UNIONISM</a:t>
            </a:r>
            <a:endParaRPr lang="en-US" sz="4000" dirty="0">
              <a:solidFill>
                <a:schemeClr val="tx1"/>
              </a:solidFill>
            </a:endParaRPr>
          </a:p>
        </p:txBody>
      </p:sp>
      <p:pic>
        <p:nvPicPr>
          <p:cNvPr id="4" name="Content Placeholder 3" descr="diff.tif"/>
          <p:cNvPicPr>
            <a:picLocks noGrp="1" noChangeAspect="1"/>
          </p:cNvPicPr>
          <p:nvPr>
            <p:ph idx="1"/>
          </p:nvPr>
        </p:nvPicPr>
        <p:blipFill>
          <a:blip r:embed="rId3" cstate="print"/>
          <a:stretch>
            <a:fillRect/>
          </a:stretch>
        </p:blipFill>
        <p:spPr>
          <a:xfrm>
            <a:off x="2057400" y="1981200"/>
            <a:ext cx="5070348" cy="3691688"/>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020762"/>
          </a:xfrm>
        </p:spPr>
        <p:txBody>
          <a:bodyPr>
            <a:noAutofit/>
          </a:bodyPr>
          <a:lstStyle/>
          <a:p>
            <a:r>
              <a:rPr lang="en-US" sz="4000" dirty="0" smtClean="0">
                <a:solidFill>
                  <a:schemeClr val="tx1"/>
                </a:solidFill>
              </a:rPr>
              <a:t>PREAMBLE TO UE CONSTITUTION</a:t>
            </a:r>
            <a:endParaRPr lang="en-US" sz="4000" dirty="0">
              <a:solidFill>
                <a:schemeClr val="tx1"/>
              </a:solidFill>
            </a:endParaRPr>
          </a:p>
        </p:txBody>
      </p:sp>
      <p:sp>
        <p:nvSpPr>
          <p:cNvPr id="6" name="Content Placeholder 5"/>
          <p:cNvSpPr>
            <a:spLocks noGrp="1" noChangeArrowheads="1"/>
          </p:cNvSpPr>
          <p:nvPr>
            <p:ph idx="1"/>
          </p:nvPr>
        </p:nvSpPr>
        <p:spPr bwMode="auto">
          <a:xfrm rot="21268091">
            <a:off x="1641588" y="1584589"/>
            <a:ext cx="5661827" cy="4525222"/>
          </a:xfrm>
          <a:prstGeom prst="verticalScroll">
            <a:avLst>
              <a:gd name="adj" fmla="val 11731"/>
            </a:avLst>
          </a:prstGeom>
          <a:solidFill>
            <a:srgbClr val="D3CBB6"/>
          </a:solidFill>
          <a:ln w="42545" algn="ctr">
            <a:solidFill>
              <a:schemeClr val="tx1"/>
            </a:solidFill>
            <a:round/>
            <a:headEnd/>
            <a:tailEnd/>
          </a:ln>
        </p:spPr>
        <p:txBody>
          <a:bodyPr lIns="457200" tIns="457200" rIns="457200" bIns="457200" anchor="ctr">
            <a:normAutofit fontScale="55000" lnSpcReduction="20000"/>
          </a:bodyPr>
          <a:lstStyle/>
          <a:p>
            <a:pPr algn="ctr" eaLnBrk="1" hangingPunct="1"/>
            <a:endParaRPr lang="en-US" sz="2200" dirty="0">
              <a:solidFill>
                <a:srgbClr val="000000"/>
              </a:solidFill>
              <a:latin typeface="Verdana" pitchFamily="34" charset="0"/>
            </a:endParaRPr>
          </a:p>
          <a:p>
            <a:pPr algn="ctr" eaLnBrk="1" hangingPunct="1"/>
            <a:r>
              <a:rPr lang="en-US" sz="3200" dirty="0">
                <a:solidFill>
                  <a:srgbClr val="000000"/>
                </a:solidFill>
                <a:latin typeface="Verdana" pitchFamily="34" charset="0"/>
              </a:rPr>
              <a:t>“WE form an organization which unites all workers on an </a:t>
            </a:r>
            <a:r>
              <a:rPr lang="en-US" sz="3200" b="1" dirty="0">
                <a:solidFill>
                  <a:srgbClr val="000000"/>
                </a:solidFill>
                <a:latin typeface="Verdana" pitchFamily="34" charset="0"/>
              </a:rPr>
              <a:t>industrial basis</a:t>
            </a:r>
            <a:r>
              <a:rPr lang="en-US" sz="3200" dirty="0">
                <a:solidFill>
                  <a:srgbClr val="000000"/>
                </a:solidFill>
                <a:latin typeface="Verdana" pitchFamily="34" charset="0"/>
              </a:rPr>
              <a:t>, and </a:t>
            </a:r>
            <a:r>
              <a:rPr lang="en-US" sz="3200" b="1" dirty="0">
                <a:solidFill>
                  <a:srgbClr val="000000"/>
                </a:solidFill>
                <a:latin typeface="Verdana" pitchFamily="34" charset="0"/>
              </a:rPr>
              <a:t>rank-and-file control</a:t>
            </a:r>
            <a:r>
              <a:rPr lang="en-US" sz="3200" dirty="0">
                <a:solidFill>
                  <a:srgbClr val="000000"/>
                </a:solidFill>
                <a:latin typeface="Verdana" pitchFamily="34" charset="0"/>
              </a:rPr>
              <a:t>, </a:t>
            </a:r>
            <a:r>
              <a:rPr lang="en-US" sz="3200" b="1" dirty="0" smtClean="0">
                <a:solidFill>
                  <a:srgbClr val="000000"/>
                </a:solidFill>
                <a:latin typeface="Verdana" pitchFamily="34" charset="0"/>
              </a:rPr>
              <a:t>regardless </a:t>
            </a:r>
            <a:r>
              <a:rPr lang="en-US" sz="3200" b="1" dirty="0">
                <a:solidFill>
                  <a:srgbClr val="000000"/>
                </a:solidFill>
                <a:latin typeface="Verdana" pitchFamily="34" charset="0"/>
              </a:rPr>
              <a:t>of craft, age, sex, nationality, race, creed or political beliefs</a:t>
            </a:r>
            <a:r>
              <a:rPr lang="en-US" sz="3200" dirty="0">
                <a:solidFill>
                  <a:srgbClr val="000000"/>
                </a:solidFill>
                <a:latin typeface="Verdana" pitchFamily="34" charset="0"/>
              </a:rPr>
              <a:t>, and pursue at all times a policy of </a:t>
            </a:r>
            <a:r>
              <a:rPr lang="en-US" sz="3200" b="1" dirty="0">
                <a:solidFill>
                  <a:srgbClr val="000000"/>
                </a:solidFill>
                <a:latin typeface="Verdana" pitchFamily="34" charset="0"/>
              </a:rPr>
              <a:t>aggressive struggle</a:t>
            </a:r>
            <a:r>
              <a:rPr lang="en-US" sz="3200" dirty="0">
                <a:solidFill>
                  <a:srgbClr val="000000"/>
                </a:solidFill>
                <a:latin typeface="Verdana" pitchFamily="34" charset="0"/>
              </a:rPr>
              <a:t> to improve our conditions.”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01762"/>
          </a:xfrm>
        </p:spPr>
        <p:txBody>
          <a:bodyPr>
            <a:noAutofit/>
          </a:bodyPr>
          <a:lstStyle/>
          <a:p>
            <a:r>
              <a:rPr lang="en-US" sz="4000" dirty="0" smtClean="0">
                <a:solidFill>
                  <a:schemeClr val="tx1"/>
                </a:solidFill>
              </a:rPr>
              <a:t>Article 25, UE Constitution,</a:t>
            </a:r>
            <a:br>
              <a:rPr lang="en-US" sz="4000" dirty="0" smtClean="0">
                <a:solidFill>
                  <a:schemeClr val="tx1"/>
                </a:solidFill>
              </a:rPr>
            </a:br>
            <a:r>
              <a:rPr lang="en-US" sz="4000" dirty="0" smtClean="0">
                <a:solidFill>
                  <a:schemeClr val="tx1"/>
                </a:solidFill>
              </a:rPr>
              <a:t> Rank-and-File Principles</a:t>
            </a:r>
            <a:endParaRPr lang="en-US" sz="4000" dirty="0">
              <a:solidFill>
                <a:schemeClr val="tx1"/>
              </a:solidFill>
            </a:endParaRPr>
          </a:p>
        </p:txBody>
      </p:sp>
      <p:pic>
        <p:nvPicPr>
          <p:cNvPr id="4" name="Content Placeholder 3" descr="orgart_rfbanner.tif"/>
          <p:cNvPicPr>
            <a:picLocks noGrp="1" noChangeAspect="1"/>
          </p:cNvPicPr>
          <p:nvPr>
            <p:ph idx="1"/>
          </p:nvPr>
        </p:nvPicPr>
        <p:blipFill>
          <a:blip r:embed="rId3" cstate="print"/>
          <a:stretch>
            <a:fillRect/>
          </a:stretch>
        </p:blipFill>
        <p:spPr>
          <a:xfrm>
            <a:off x="1358804" y="2209800"/>
            <a:ext cx="6489795" cy="3588701"/>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chemeClr val="tx1"/>
                </a:solidFill>
              </a:rPr>
              <a:t>OFFICER AND STAFF PAY</a:t>
            </a:r>
            <a:endParaRPr lang="en-US" sz="4000" dirty="0">
              <a:solidFill>
                <a:schemeClr val="tx1"/>
              </a:solidFill>
            </a:endParaRPr>
          </a:p>
        </p:txBody>
      </p:sp>
      <p:sp>
        <p:nvSpPr>
          <p:cNvPr id="5" name="Content Placeholder 4"/>
          <p:cNvSpPr>
            <a:spLocks noGrp="1"/>
          </p:cNvSpPr>
          <p:nvPr>
            <p:ph idx="1"/>
          </p:nvPr>
        </p:nvSpPr>
        <p:spPr/>
        <p:txBody>
          <a:bodyPr/>
          <a:lstStyle/>
          <a:p>
            <a:endParaRPr lang="en-US" dirty="0" smtClean="0"/>
          </a:p>
          <a:p>
            <a:pPr>
              <a:buNone/>
            </a:pPr>
            <a:r>
              <a:rPr lang="en-US" dirty="0" smtClean="0"/>
              <a:t>     </a:t>
            </a:r>
            <a:r>
              <a:rPr lang="en-US" sz="4000" dirty="0" smtClean="0">
                <a:latin typeface="+mj-lt"/>
              </a:rPr>
              <a:t>UE officers and staff are paid no more than the highest-paid workers in the union</a:t>
            </a:r>
          </a:p>
          <a:p>
            <a:endParaRPr lang="en-US" sz="32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chemeClr val="tx1"/>
                </a:solidFill>
              </a:rPr>
              <a:t>PROUD TO BE INDEPENDENT</a:t>
            </a:r>
            <a:endParaRPr lang="en-US" sz="4000" dirty="0">
              <a:solidFill>
                <a:schemeClr val="tx1"/>
              </a:solidFill>
            </a:endParaRPr>
          </a:p>
        </p:txBody>
      </p:sp>
      <p:pic>
        <p:nvPicPr>
          <p:cNvPr id="4" name="Content Placeholder 3" descr="Proud to be Independent pic.png"/>
          <p:cNvPicPr>
            <a:picLocks noGrp="1" noChangeAspect="1"/>
          </p:cNvPicPr>
          <p:nvPr>
            <p:ph idx="1"/>
          </p:nvPr>
        </p:nvPicPr>
        <p:blipFill>
          <a:blip r:embed="rId3" cstate="print"/>
          <a:stretch>
            <a:fillRect/>
          </a:stretch>
        </p:blipFill>
        <p:spPr>
          <a:xfrm>
            <a:off x="1402342" y="1644269"/>
            <a:ext cx="6339316" cy="4620386"/>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752600"/>
          </a:xfrm>
        </p:spPr>
        <p:txBody>
          <a:bodyPr>
            <a:noAutofit/>
          </a:bodyPr>
          <a:lstStyle/>
          <a:p>
            <a:r>
              <a:rPr lang="en-US" sz="4000" dirty="0" smtClean="0">
                <a:solidFill>
                  <a:schemeClr val="tx1"/>
                </a:solidFill>
              </a:rPr>
              <a:t>DIFFERENCES BETWEEN  RANK-AND-FILE UNIONISM AND BUSINESS UNIONISM</a:t>
            </a:r>
            <a:endParaRPr lang="en-US" sz="4000" dirty="0">
              <a:solidFill>
                <a:schemeClr val="tx1"/>
              </a:solidFill>
            </a:endParaRPr>
          </a:p>
        </p:txBody>
      </p:sp>
      <p:pic>
        <p:nvPicPr>
          <p:cNvPr id="4" name="Content Placeholder 3" descr="diff.tif"/>
          <p:cNvPicPr>
            <a:picLocks noGrp="1" noChangeAspect="1"/>
          </p:cNvPicPr>
          <p:nvPr>
            <p:ph idx="1"/>
          </p:nvPr>
        </p:nvPicPr>
        <p:blipFill>
          <a:blip r:embed="rId3" cstate="print"/>
          <a:stretch>
            <a:fillRect/>
          </a:stretch>
        </p:blipFill>
        <p:spPr>
          <a:xfrm>
            <a:off x="1981200" y="2579721"/>
            <a:ext cx="5146548" cy="3592479"/>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33400" y="457200"/>
          <a:ext cx="8077200" cy="5943599"/>
        </p:xfrm>
        <a:graphic>
          <a:graphicData uri="http://schemas.openxmlformats.org/drawingml/2006/table">
            <a:tbl>
              <a:tblPr firstRow="1" bandRow="1">
                <a:tableStyleId>{5C22544A-7EE6-4342-B048-85BDC9FD1C3A}</a:tableStyleId>
              </a:tblPr>
              <a:tblGrid>
                <a:gridCol w="2692400"/>
                <a:gridCol w="2692400"/>
                <a:gridCol w="2692400"/>
              </a:tblGrid>
              <a:tr h="1128638">
                <a:tc>
                  <a:txBody>
                    <a:bodyPr/>
                    <a:lstStyle/>
                    <a:p>
                      <a:endParaRPr lang="en-US" dirty="0"/>
                    </a:p>
                  </a:txBody>
                  <a:tcPr/>
                </a:tc>
                <a:tc>
                  <a:txBody>
                    <a:bodyPr/>
                    <a:lstStyle/>
                    <a:p>
                      <a:pPr algn="ctr"/>
                      <a:r>
                        <a:rPr lang="en-US" sz="2400" dirty="0" smtClean="0">
                          <a:latin typeface="+mj-lt"/>
                        </a:rPr>
                        <a:t>RANK-AND-FILE UNIONISM</a:t>
                      </a:r>
                      <a:endParaRPr lang="en-US" sz="2400" dirty="0">
                        <a:latin typeface="+mj-lt"/>
                      </a:endParaRPr>
                    </a:p>
                  </a:txBody>
                  <a:tcPr/>
                </a:tc>
                <a:tc>
                  <a:txBody>
                    <a:bodyPr/>
                    <a:lstStyle/>
                    <a:p>
                      <a:pPr algn="ctr"/>
                      <a:r>
                        <a:rPr lang="en-US" sz="2400" dirty="0" smtClean="0">
                          <a:latin typeface="+mj-lt"/>
                        </a:rPr>
                        <a:t>BUSINESS UNIONISM</a:t>
                      </a:r>
                      <a:endParaRPr lang="en-US" sz="2400" dirty="0">
                        <a:latin typeface="+mj-lt"/>
                      </a:endParaRPr>
                    </a:p>
                  </a:txBody>
                  <a:tcPr/>
                </a:tc>
              </a:tr>
              <a:tr h="4814961">
                <a:tc>
                  <a:txBody>
                    <a:bodyPr/>
                    <a:lstStyle/>
                    <a:p>
                      <a:endParaRPr lang="en-US" dirty="0" smtClean="0"/>
                    </a:p>
                    <a:p>
                      <a:endParaRPr lang="en-US" dirty="0" smtClean="0"/>
                    </a:p>
                    <a:p>
                      <a:endParaRPr lang="en-US" dirty="0" smtClean="0"/>
                    </a:p>
                    <a:p>
                      <a:endParaRPr lang="en-US" sz="2400" b="1" dirty="0" smtClean="0">
                        <a:latin typeface="+mj-lt"/>
                      </a:endParaRPr>
                    </a:p>
                    <a:p>
                      <a:endParaRPr lang="en-US" sz="2400" b="1" dirty="0" smtClean="0">
                        <a:latin typeface="+mj-lt"/>
                      </a:endParaRPr>
                    </a:p>
                    <a:p>
                      <a:r>
                        <a:rPr lang="en-US" sz="2400" b="1" dirty="0" smtClean="0">
                          <a:latin typeface="+mj-lt"/>
                        </a:rPr>
                        <a:t>DEMOCRATIC</a:t>
                      </a:r>
                      <a:r>
                        <a:rPr lang="en-US" sz="2400" b="1" baseline="0" dirty="0" smtClean="0">
                          <a:latin typeface="+mj-lt"/>
                        </a:rPr>
                        <a:t> PROCEDURES</a:t>
                      </a:r>
                      <a:endParaRPr lang="en-US" sz="2400" b="1" dirty="0">
                        <a:latin typeface="+mj-lt"/>
                      </a:endParaRPr>
                    </a:p>
                  </a:txBody>
                  <a:tcPr/>
                </a:tc>
                <a:tc>
                  <a:txBody>
                    <a:bodyPr/>
                    <a:lstStyle/>
                    <a:p>
                      <a:pPr algn="l">
                        <a:buFont typeface="Arial" pitchFamily="34" charset="0"/>
                        <a:buChar char="•"/>
                      </a:pPr>
                      <a:r>
                        <a:rPr kumimoji="0" lang="en-US" sz="1800" b="1" kern="1200" dirty="0" smtClean="0">
                          <a:solidFill>
                            <a:schemeClr val="dk1"/>
                          </a:solidFill>
                          <a:latin typeface="+mj-lt"/>
                          <a:ea typeface="+mn-ea"/>
                          <a:cs typeface="+mn-cs"/>
                        </a:rPr>
                        <a:t>Regular Membership Meetings.</a:t>
                      </a:r>
                    </a:p>
                    <a:p>
                      <a:pPr algn="l">
                        <a:buFont typeface="Arial" pitchFamily="34" charset="0"/>
                        <a:buChar char="•"/>
                      </a:pPr>
                      <a:r>
                        <a:rPr kumimoji="0" lang="en-US" sz="1800" b="1" kern="1200" dirty="0" smtClean="0">
                          <a:solidFill>
                            <a:schemeClr val="dk1"/>
                          </a:solidFill>
                          <a:latin typeface="+mj-lt"/>
                          <a:ea typeface="+mn-ea"/>
                          <a:cs typeface="+mn-cs"/>
                        </a:rPr>
                        <a:t>Frequent election of local and national officers; ability to recall both.</a:t>
                      </a:r>
                    </a:p>
                    <a:p>
                      <a:pPr algn="l">
                        <a:buFont typeface="Arial" pitchFamily="34" charset="0"/>
                        <a:buChar char="•"/>
                      </a:pPr>
                      <a:r>
                        <a:rPr kumimoji="0" lang="en-US" sz="1800" b="1" kern="1200" dirty="0" smtClean="0">
                          <a:solidFill>
                            <a:schemeClr val="dk1"/>
                          </a:solidFill>
                          <a:latin typeface="+mj-lt"/>
                          <a:ea typeface="+mn-ea"/>
                          <a:cs typeface="+mn-cs"/>
                        </a:rPr>
                        <a:t>Members vote on contract proposals, settlements, arbitration, strikes, dues, legislative and political action programs, and all issues affecting their UE Local. </a:t>
                      </a:r>
                    </a:p>
                    <a:p>
                      <a:pPr algn="l"/>
                      <a:endParaRPr lang="en-US" dirty="0">
                        <a:latin typeface="+mj-lt"/>
                      </a:endParaRPr>
                    </a:p>
                  </a:txBody>
                  <a:tcPr/>
                </a:tc>
                <a:tc>
                  <a:txBody>
                    <a:bodyPr/>
                    <a:lstStyle/>
                    <a:p>
                      <a:pPr>
                        <a:buFont typeface="Arial" pitchFamily="34" charset="0"/>
                        <a:buChar char="•"/>
                      </a:pPr>
                      <a:r>
                        <a:rPr lang="en-US" b="1" dirty="0" smtClean="0">
                          <a:latin typeface="+mj-lt"/>
                        </a:rPr>
                        <a:t>Staff</a:t>
                      </a:r>
                      <a:r>
                        <a:rPr lang="en-US" b="1" baseline="0" dirty="0" smtClean="0">
                          <a:latin typeface="+mj-lt"/>
                        </a:rPr>
                        <a:t> or National Union make decisions on local contracts, grievances, strikes.</a:t>
                      </a:r>
                    </a:p>
                    <a:p>
                      <a:pPr>
                        <a:buFont typeface="Arial" pitchFamily="34" charset="0"/>
                        <a:buChar char="•"/>
                      </a:pPr>
                      <a:r>
                        <a:rPr lang="en-US" b="1" baseline="0" dirty="0" smtClean="0">
                          <a:latin typeface="+mj-lt"/>
                        </a:rPr>
                        <a:t> Infrequent union elections.</a:t>
                      </a:r>
                      <a:endParaRPr lang="en-US" b="1" dirty="0">
                        <a:latin typeface="+mj-lt"/>
                      </a:endParaRPr>
                    </a:p>
                  </a:txBody>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57200" y="381000"/>
          <a:ext cx="8229600" cy="5943600"/>
        </p:xfrm>
        <a:graphic>
          <a:graphicData uri="http://schemas.openxmlformats.org/drawingml/2006/table">
            <a:tbl>
              <a:tblPr firstRow="1" bandRow="1">
                <a:tableStyleId>{5C22544A-7EE6-4342-B048-85BDC9FD1C3A}</a:tableStyleId>
              </a:tblPr>
              <a:tblGrid>
                <a:gridCol w="2664823"/>
                <a:gridCol w="2821577"/>
                <a:gridCol w="2743200"/>
              </a:tblGrid>
              <a:tr h="1020346">
                <a:tc>
                  <a:txBody>
                    <a:bodyPr/>
                    <a:lstStyle/>
                    <a:p>
                      <a:endParaRPr lang="en-US" dirty="0"/>
                    </a:p>
                  </a:txBody>
                  <a:tcPr/>
                </a:tc>
                <a:tc>
                  <a:txBody>
                    <a:bodyPr/>
                    <a:lstStyle/>
                    <a:p>
                      <a:pPr algn="ctr"/>
                      <a:r>
                        <a:rPr lang="en-US" sz="2400" dirty="0" smtClean="0">
                          <a:latin typeface="+mj-lt"/>
                        </a:rPr>
                        <a:t>RANK-AND-FILE UNIONISM</a:t>
                      </a:r>
                      <a:endParaRPr lang="en-US" sz="2400" dirty="0">
                        <a:latin typeface="+mj-lt"/>
                      </a:endParaRPr>
                    </a:p>
                  </a:txBody>
                  <a:tcPr/>
                </a:tc>
                <a:tc>
                  <a:txBody>
                    <a:bodyPr/>
                    <a:lstStyle/>
                    <a:p>
                      <a:pPr algn="ctr"/>
                      <a:r>
                        <a:rPr lang="en-US" sz="2400" dirty="0" smtClean="0">
                          <a:latin typeface="+mj-lt"/>
                        </a:rPr>
                        <a:t>BUSINESS UNIONISM</a:t>
                      </a:r>
                      <a:endParaRPr lang="en-US" sz="2400" dirty="0">
                        <a:latin typeface="+mj-lt"/>
                      </a:endParaRPr>
                    </a:p>
                  </a:txBody>
                  <a:tcPr/>
                </a:tc>
              </a:tr>
              <a:tr h="4923254">
                <a:tc>
                  <a:txBody>
                    <a:bodyPr/>
                    <a:lstStyle/>
                    <a:p>
                      <a:endParaRPr lang="en-US" dirty="0" smtClean="0"/>
                    </a:p>
                    <a:p>
                      <a:endParaRPr lang="en-US" dirty="0" smtClean="0"/>
                    </a:p>
                    <a:p>
                      <a:endParaRPr lang="en-US" sz="2400" b="1" dirty="0" smtClean="0">
                        <a:latin typeface="+mj-lt"/>
                      </a:endParaRPr>
                    </a:p>
                    <a:p>
                      <a:endParaRPr lang="en-US" sz="2400" b="1" dirty="0" smtClean="0">
                        <a:latin typeface="+mj-lt"/>
                      </a:endParaRPr>
                    </a:p>
                    <a:p>
                      <a:pPr algn="ctr"/>
                      <a:endParaRPr lang="en-US" sz="2400" b="1" dirty="0" smtClean="0">
                        <a:latin typeface="+mj-lt"/>
                      </a:endParaRPr>
                    </a:p>
                    <a:p>
                      <a:pPr algn="ctr"/>
                      <a:r>
                        <a:rPr lang="en-US" sz="2400" b="1" dirty="0" smtClean="0">
                          <a:latin typeface="+mj-lt"/>
                        </a:rPr>
                        <a:t>CONTRACT NEGOTIATIONS</a:t>
                      </a:r>
                    </a:p>
                    <a:p>
                      <a:endParaRPr lang="en-US" sz="2400" b="1" dirty="0" smtClean="0">
                        <a:latin typeface="+mj-lt"/>
                      </a:endParaRPr>
                    </a:p>
                    <a:p>
                      <a:endParaRPr lang="en-US" sz="2400" b="1" dirty="0" smtClean="0">
                        <a:latin typeface="+mj-lt"/>
                      </a:endParaRPr>
                    </a:p>
                  </a:txBody>
                  <a:tcPr/>
                </a:tc>
                <a:tc>
                  <a:txBody>
                    <a:bodyPr/>
                    <a:lstStyle/>
                    <a:p>
                      <a:pPr>
                        <a:buFont typeface="Arial" pitchFamily="34" charset="0"/>
                        <a:buChar char="•"/>
                      </a:pPr>
                      <a:r>
                        <a:rPr kumimoji="0" lang="en-US" sz="1800" b="1" kern="1200" dirty="0" smtClean="0">
                          <a:solidFill>
                            <a:schemeClr val="dk1"/>
                          </a:solidFill>
                          <a:latin typeface="+mj-lt"/>
                          <a:ea typeface="+mn-ea"/>
                          <a:cs typeface="+mn-cs"/>
                        </a:rPr>
                        <a:t>Negotiating Committee Elected.</a:t>
                      </a:r>
                    </a:p>
                    <a:p>
                      <a:pPr>
                        <a:buFont typeface="Arial" pitchFamily="34" charset="0"/>
                        <a:buChar char="•"/>
                      </a:pPr>
                      <a:r>
                        <a:rPr kumimoji="0" lang="en-US" sz="1800" b="1" kern="1200" dirty="0" smtClean="0">
                          <a:solidFill>
                            <a:schemeClr val="dk1"/>
                          </a:solidFill>
                          <a:latin typeface="+mj-lt"/>
                          <a:ea typeface="+mn-ea"/>
                          <a:cs typeface="+mn-cs"/>
                        </a:rPr>
                        <a:t>Members Vote on Contract Proposals and Contract Settlement.</a:t>
                      </a:r>
                    </a:p>
                    <a:p>
                      <a:pPr>
                        <a:buFont typeface="Arial" pitchFamily="34" charset="0"/>
                        <a:buChar char="•"/>
                      </a:pPr>
                      <a:r>
                        <a:rPr kumimoji="0" lang="en-US" sz="1800" b="1" kern="1200" dirty="0" smtClean="0">
                          <a:solidFill>
                            <a:schemeClr val="dk1"/>
                          </a:solidFill>
                          <a:latin typeface="+mj-lt"/>
                          <a:ea typeface="+mn-ea"/>
                          <a:cs typeface="+mn-cs"/>
                        </a:rPr>
                        <a:t>Open Negotiations – Members Kept Fully Informed – No Gag Rule.</a:t>
                      </a:r>
                    </a:p>
                    <a:p>
                      <a:pPr>
                        <a:buFont typeface="Arial" pitchFamily="34" charset="0"/>
                        <a:buChar char="•"/>
                      </a:pPr>
                      <a:r>
                        <a:rPr kumimoji="0" lang="en-US" sz="1800" b="1" kern="1200" dirty="0" smtClean="0">
                          <a:solidFill>
                            <a:schemeClr val="dk1"/>
                          </a:solidFill>
                          <a:latin typeface="+mj-lt"/>
                          <a:ea typeface="+mn-ea"/>
                          <a:cs typeface="+mn-cs"/>
                        </a:rPr>
                        <a:t>Membership Mobilization to defend working conditions, contract and community.</a:t>
                      </a:r>
                    </a:p>
                    <a:p>
                      <a:pPr>
                        <a:buFont typeface="Arial" pitchFamily="34" charset="0"/>
                        <a:buChar char="•"/>
                      </a:pPr>
                      <a:endParaRPr kumimoji="0" lang="en-US" sz="1800" kern="1200" dirty="0" smtClean="0">
                        <a:solidFill>
                          <a:schemeClr val="dk1"/>
                        </a:solidFill>
                        <a:latin typeface="+mn-lt"/>
                        <a:ea typeface="+mn-ea"/>
                        <a:cs typeface="+mn-cs"/>
                      </a:endParaRPr>
                    </a:p>
                    <a:p>
                      <a:pPr algn="l">
                        <a:buFont typeface="Arial" pitchFamily="34" charset="0"/>
                        <a:buNone/>
                      </a:pPr>
                      <a:endParaRPr kumimoji="0" lang="en-US" sz="1800" b="1" kern="1200" dirty="0" smtClean="0">
                        <a:solidFill>
                          <a:schemeClr val="dk1"/>
                        </a:solidFill>
                        <a:latin typeface="+mj-lt"/>
                        <a:ea typeface="+mn-ea"/>
                        <a:cs typeface="+mn-cs"/>
                      </a:endParaRPr>
                    </a:p>
                  </a:txBody>
                  <a:tcPr/>
                </a:tc>
                <a:tc>
                  <a:txBody>
                    <a:bodyPr/>
                    <a:lstStyle/>
                    <a:p>
                      <a:pPr>
                        <a:buFont typeface="Arial" pitchFamily="34" charset="0"/>
                        <a:buChar char="•"/>
                      </a:pPr>
                      <a:r>
                        <a:rPr lang="en-US" b="1" dirty="0" smtClean="0">
                          <a:latin typeface="+mj-lt"/>
                        </a:rPr>
                        <a:t>Staff</a:t>
                      </a:r>
                      <a:r>
                        <a:rPr lang="en-US" b="1" baseline="0" dirty="0" smtClean="0">
                          <a:latin typeface="+mj-lt"/>
                        </a:rPr>
                        <a:t> or National Union make decisions on local contracts and strikes. </a:t>
                      </a:r>
                    </a:p>
                    <a:p>
                      <a:pPr>
                        <a:buFont typeface="Arial" pitchFamily="34" charset="0"/>
                        <a:buChar char="•"/>
                      </a:pPr>
                      <a:r>
                        <a:rPr lang="en-US" b="1" baseline="0" dirty="0" smtClean="0">
                          <a:latin typeface="+mj-lt"/>
                        </a:rPr>
                        <a:t>Members kept in the dark.</a:t>
                      </a:r>
                    </a:p>
                    <a:p>
                      <a:pPr>
                        <a:buFont typeface="Arial" pitchFamily="34" charset="0"/>
                        <a:buNone/>
                      </a:pPr>
                      <a:endParaRPr lang="en-US" b="1" dirty="0">
                        <a:latin typeface="+mj-lt"/>
                      </a:endParaRPr>
                    </a:p>
                  </a:txBody>
                  <a:tcPr/>
                </a:tc>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33400" y="533400"/>
          <a:ext cx="8153400" cy="5867401"/>
        </p:xfrm>
        <a:graphic>
          <a:graphicData uri="http://schemas.openxmlformats.org/drawingml/2006/table">
            <a:tbl>
              <a:tblPr firstRow="1" bandRow="1">
                <a:tableStyleId>{5C22544A-7EE6-4342-B048-85BDC9FD1C3A}</a:tableStyleId>
              </a:tblPr>
              <a:tblGrid>
                <a:gridCol w="2717800"/>
                <a:gridCol w="2717800"/>
                <a:gridCol w="2717800"/>
              </a:tblGrid>
              <a:tr h="1118421">
                <a:tc>
                  <a:txBody>
                    <a:bodyPr/>
                    <a:lstStyle/>
                    <a:p>
                      <a:endParaRPr lang="en-US" dirty="0"/>
                    </a:p>
                  </a:txBody>
                  <a:tcPr/>
                </a:tc>
                <a:tc>
                  <a:txBody>
                    <a:bodyPr/>
                    <a:lstStyle/>
                    <a:p>
                      <a:pPr algn="ctr"/>
                      <a:r>
                        <a:rPr lang="en-US" sz="2400" dirty="0" smtClean="0">
                          <a:latin typeface="+mj-lt"/>
                        </a:rPr>
                        <a:t>RANK-AND-FILE UNIONISM</a:t>
                      </a:r>
                      <a:endParaRPr lang="en-US" sz="2400" dirty="0">
                        <a:latin typeface="+mj-lt"/>
                      </a:endParaRPr>
                    </a:p>
                  </a:txBody>
                  <a:tcPr/>
                </a:tc>
                <a:tc>
                  <a:txBody>
                    <a:bodyPr/>
                    <a:lstStyle/>
                    <a:p>
                      <a:pPr algn="ctr"/>
                      <a:r>
                        <a:rPr lang="en-US" sz="2400" dirty="0" smtClean="0">
                          <a:latin typeface="+mj-lt"/>
                        </a:rPr>
                        <a:t>BUSINESS UNIONISM</a:t>
                      </a:r>
                      <a:endParaRPr lang="en-US" sz="2400" dirty="0">
                        <a:latin typeface="+mj-lt"/>
                      </a:endParaRPr>
                    </a:p>
                  </a:txBody>
                  <a:tcPr/>
                </a:tc>
              </a:tr>
              <a:tr h="4748980">
                <a:tc>
                  <a:txBody>
                    <a:bodyPr/>
                    <a:lstStyle/>
                    <a:p>
                      <a:endParaRPr lang="en-US" dirty="0" smtClean="0"/>
                    </a:p>
                    <a:p>
                      <a:endParaRPr lang="en-US" dirty="0" smtClean="0"/>
                    </a:p>
                    <a:p>
                      <a:endParaRPr lang="en-US" sz="2800" b="1" dirty="0" smtClean="0">
                        <a:latin typeface="+mj-lt"/>
                      </a:endParaRPr>
                    </a:p>
                    <a:p>
                      <a:pPr algn="ctr"/>
                      <a:r>
                        <a:rPr lang="en-US" sz="2400" b="1" dirty="0" smtClean="0">
                          <a:latin typeface="+mj-lt"/>
                        </a:rPr>
                        <a:t>AGGRESSIVE STRUGGLE</a:t>
                      </a:r>
                    </a:p>
                    <a:p>
                      <a:endParaRPr lang="en-US" sz="2400" b="1" dirty="0" smtClean="0">
                        <a:latin typeface="+mj-lt"/>
                      </a:endParaRPr>
                    </a:p>
                    <a:p>
                      <a:endParaRPr lang="en-US" sz="2400" b="1" dirty="0" smtClean="0">
                        <a:latin typeface="+mj-lt"/>
                      </a:endParaRPr>
                    </a:p>
                  </a:txBody>
                  <a:tcPr/>
                </a:tc>
                <a:tc>
                  <a:txBody>
                    <a:bodyPr/>
                    <a:lstStyle/>
                    <a:p>
                      <a:pPr>
                        <a:buFont typeface="Arial" pitchFamily="34" charset="0"/>
                        <a:buChar char="•"/>
                      </a:pPr>
                      <a:endParaRPr kumimoji="0" lang="en-US" sz="1800" b="0" kern="1200" dirty="0" smtClean="0">
                        <a:solidFill>
                          <a:schemeClr val="dk1"/>
                        </a:solidFill>
                        <a:latin typeface="+mj-lt"/>
                        <a:ea typeface="+mn-ea"/>
                        <a:cs typeface="+mn-cs"/>
                      </a:endParaRPr>
                    </a:p>
                    <a:p>
                      <a:pPr>
                        <a:buFont typeface="Arial" pitchFamily="34" charset="0"/>
                        <a:buChar char="•"/>
                      </a:pPr>
                      <a:r>
                        <a:rPr kumimoji="0" lang="en-US" sz="1800" b="1" kern="1200" dirty="0" smtClean="0">
                          <a:solidFill>
                            <a:schemeClr val="dk1"/>
                          </a:solidFill>
                          <a:latin typeface="+mj-lt"/>
                          <a:ea typeface="+mn-ea"/>
                          <a:cs typeface="+mn-cs"/>
                        </a:rPr>
                        <a:t>An educated and empowered membership.</a:t>
                      </a:r>
                    </a:p>
                    <a:p>
                      <a:pPr>
                        <a:buFont typeface="Arial" pitchFamily="34" charset="0"/>
                        <a:buChar char="•"/>
                      </a:pPr>
                      <a:r>
                        <a:rPr kumimoji="0" lang="en-US" sz="1800" b="1" kern="1200" dirty="0" smtClean="0">
                          <a:solidFill>
                            <a:schemeClr val="dk1"/>
                          </a:solidFill>
                          <a:latin typeface="+mj-lt"/>
                          <a:ea typeface="+mn-ea"/>
                          <a:cs typeface="+mn-cs"/>
                        </a:rPr>
                        <a:t>Members decide when and how to take on a fight.</a:t>
                      </a:r>
                    </a:p>
                    <a:p>
                      <a:pPr>
                        <a:buFont typeface="Arial" pitchFamily="34" charset="0"/>
                        <a:buChar char="•"/>
                      </a:pPr>
                      <a:r>
                        <a:rPr kumimoji="0" lang="en-US" sz="1800" b="1" kern="1200" dirty="0" smtClean="0">
                          <a:solidFill>
                            <a:schemeClr val="dk1"/>
                          </a:solidFill>
                          <a:latin typeface="+mj-lt"/>
                          <a:ea typeface="+mn-ea"/>
                          <a:cs typeface="+mn-cs"/>
                        </a:rPr>
                        <a:t>A strong, well organized steward system is essential.</a:t>
                      </a:r>
                    </a:p>
                    <a:p>
                      <a:pPr>
                        <a:buFont typeface="Arial" pitchFamily="34" charset="0"/>
                        <a:buChar char="•"/>
                      </a:pPr>
                      <a:r>
                        <a:rPr kumimoji="0" lang="en-US" sz="1800" b="1" kern="1200" dirty="0" smtClean="0">
                          <a:solidFill>
                            <a:schemeClr val="dk1"/>
                          </a:solidFill>
                          <a:latin typeface="+mj-lt"/>
                          <a:ea typeface="+mn-ea"/>
                          <a:cs typeface="+mn-cs"/>
                        </a:rPr>
                        <a:t>Stewards are elected by the members in the area they will represent.</a:t>
                      </a:r>
                    </a:p>
                    <a:p>
                      <a:pPr>
                        <a:buFont typeface="Arial" pitchFamily="34" charset="0"/>
                        <a:buNone/>
                      </a:pPr>
                      <a:endParaRPr kumimoji="0" lang="en-US" sz="1800" b="1" kern="1200" dirty="0" smtClean="0">
                        <a:solidFill>
                          <a:schemeClr val="dk1"/>
                        </a:solidFill>
                        <a:latin typeface="+mj-lt"/>
                        <a:ea typeface="+mn-ea"/>
                        <a:cs typeface="+mn-cs"/>
                      </a:endParaRPr>
                    </a:p>
                  </a:txBody>
                  <a:tcPr/>
                </a:tc>
                <a:tc>
                  <a:txBody>
                    <a:bodyPr/>
                    <a:lstStyle/>
                    <a:p>
                      <a:pPr>
                        <a:buFont typeface="Arial" pitchFamily="34" charset="0"/>
                        <a:buChar char="•"/>
                      </a:pPr>
                      <a:r>
                        <a:rPr lang="en-US" b="1" dirty="0" smtClean="0">
                          <a:latin typeface="+mj-lt"/>
                        </a:rPr>
                        <a:t>Officers believe that they must</a:t>
                      </a:r>
                      <a:r>
                        <a:rPr lang="en-US" b="1" baseline="0" dirty="0" smtClean="0">
                          <a:latin typeface="+mj-lt"/>
                        </a:rPr>
                        <a:t> cooperate with employers to get anything for members.</a:t>
                      </a:r>
                      <a:endParaRPr lang="en-US" b="1" baseline="0" dirty="0">
                        <a:latin typeface="+mj-lt"/>
                      </a:endParaRPr>
                    </a:p>
                    <a:p>
                      <a:pPr>
                        <a:buFont typeface="Arial" pitchFamily="34" charset="0"/>
                        <a:buChar char="•"/>
                      </a:pPr>
                      <a:r>
                        <a:rPr lang="en-US" b="1" baseline="0" dirty="0" smtClean="0">
                          <a:latin typeface="+mj-lt"/>
                        </a:rPr>
                        <a:t>Few, if any, shop stewards.</a:t>
                      </a:r>
                    </a:p>
                  </a:txBody>
                  <a:tcPr/>
                </a:tc>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609600"/>
          <a:ext cx="8305800" cy="5788429"/>
        </p:xfrm>
        <a:graphic>
          <a:graphicData uri="http://schemas.openxmlformats.org/drawingml/2006/table">
            <a:tbl>
              <a:tblPr firstRow="1" bandRow="1">
                <a:tableStyleId>{5C22544A-7EE6-4342-B048-85BDC9FD1C3A}</a:tableStyleId>
              </a:tblPr>
              <a:tblGrid>
                <a:gridCol w="2768600"/>
                <a:gridCol w="2768600"/>
                <a:gridCol w="2768600"/>
              </a:tblGrid>
              <a:tr h="1190734">
                <a:tc>
                  <a:txBody>
                    <a:bodyPr/>
                    <a:lstStyle/>
                    <a:p>
                      <a:endParaRPr lang="en-US" dirty="0"/>
                    </a:p>
                  </a:txBody>
                  <a:tcPr/>
                </a:tc>
                <a:tc>
                  <a:txBody>
                    <a:bodyPr/>
                    <a:lstStyle/>
                    <a:p>
                      <a:pPr algn="ctr"/>
                      <a:r>
                        <a:rPr lang="en-US" sz="2400" dirty="0" smtClean="0">
                          <a:latin typeface="+mj-lt"/>
                        </a:rPr>
                        <a:t>RANK-AND-FILE UNIONISM</a:t>
                      </a:r>
                      <a:endParaRPr lang="en-US" sz="2400" dirty="0">
                        <a:latin typeface="+mj-lt"/>
                      </a:endParaRPr>
                    </a:p>
                  </a:txBody>
                  <a:tcPr/>
                </a:tc>
                <a:tc>
                  <a:txBody>
                    <a:bodyPr/>
                    <a:lstStyle/>
                    <a:p>
                      <a:pPr algn="ctr"/>
                      <a:r>
                        <a:rPr lang="en-US" sz="2400" dirty="0" smtClean="0">
                          <a:latin typeface="+mj-lt"/>
                        </a:rPr>
                        <a:t>BUSINESS UNIONISM</a:t>
                      </a:r>
                      <a:endParaRPr lang="en-US" sz="2400" dirty="0">
                        <a:latin typeface="+mj-lt"/>
                      </a:endParaRPr>
                    </a:p>
                  </a:txBody>
                  <a:tcPr/>
                </a:tc>
              </a:tr>
              <a:tr h="4597695">
                <a:tc>
                  <a:txBody>
                    <a:bodyPr/>
                    <a:lstStyle/>
                    <a:p>
                      <a:endParaRPr lang="en-US" dirty="0" smtClean="0"/>
                    </a:p>
                    <a:p>
                      <a:endParaRPr lang="en-US" dirty="0" smtClean="0"/>
                    </a:p>
                    <a:p>
                      <a:endParaRPr lang="en-US" dirty="0" smtClean="0"/>
                    </a:p>
                    <a:p>
                      <a:pPr algn="ctr"/>
                      <a:endParaRPr lang="en-US" sz="2400" b="1" dirty="0" smtClean="0">
                        <a:latin typeface="+mj-lt"/>
                      </a:endParaRPr>
                    </a:p>
                    <a:p>
                      <a:pPr algn="ctr"/>
                      <a:r>
                        <a:rPr lang="en-US" sz="2400" b="1" dirty="0" smtClean="0">
                          <a:latin typeface="+mj-lt"/>
                        </a:rPr>
                        <a:t>FINANCIAL INTEGRITY</a:t>
                      </a:r>
                    </a:p>
                    <a:p>
                      <a:endParaRPr lang="en-US" sz="2400" b="1" dirty="0" smtClean="0">
                        <a:latin typeface="+mj-lt"/>
                      </a:endParaRPr>
                    </a:p>
                  </a:txBody>
                  <a:tcPr/>
                </a:tc>
                <a:tc>
                  <a:txBody>
                    <a:bodyPr/>
                    <a:lstStyle/>
                    <a:p>
                      <a:pPr>
                        <a:buFont typeface="Arial" pitchFamily="34" charset="0"/>
                        <a:buChar char="•"/>
                      </a:pPr>
                      <a:r>
                        <a:rPr kumimoji="0" lang="en-US" sz="1800" b="1" kern="1200" dirty="0" smtClean="0">
                          <a:solidFill>
                            <a:schemeClr val="dk1"/>
                          </a:solidFill>
                          <a:latin typeface="+mj-lt"/>
                          <a:ea typeface="+mn-ea"/>
                          <a:cs typeface="+mn-cs"/>
                        </a:rPr>
                        <a:t>Members always have access to local and national financial records.</a:t>
                      </a:r>
                    </a:p>
                    <a:p>
                      <a:pPr>
                        <a:buFont typeface="Arial" pitchFamily="34" charset="0"/>
                        <a:buChar char="•"/>
                      </a:pPr>
                      <a:r>
                        <a:rPr kumimoji="0" lang="en-US" sz="1800" b="1" kern="1200" dirty="0" smtClean="0">
                          <a:solidFill>
                            <a:schemeClr val="dk1"/>
                          </a:solidFill>
                          <a:latin typeface="+mj-lt"/>
                          <a:ea typeface="+mn-ea"/>
                          <a:cs typeface="+mn-cs"/>
                        </a:rPr>
                        <a:t>Members vote to approve local expenditures.</a:t>
                      </a:r>
                    </a:p>
                    <a:p>
                      <a:pPr>
                        <a:buFont typeface="Arial" pitchFamily="34" charset="0"/>
                        <a:buChar char="•"/>
                      </a:pPr>
                      <a:r>
                        <a:rPr kumimoji="0" lang="en-US" sz="1800" b="1" kern="1200" dirty="0" smtClean="0">
                          <a:solidFill>
                            <a:schemeClr val="dk1"/>
                          </a:solidFill>
                          <a:latin typeface="+mj-lt"/>
                          <a:ea typeface="+mn-ea"/>
                          <a:cs typeface="+mn-cs"/>
                        </a:rPr>
                        <a:t>Regular trustee audits of books and records.</a:t>
                      </a:r>
                    </a:p>
                    <a:p>
                      <a:pPr>
                        <a:buFont typeface="Arial" pitchFamily="34" charset="0"/>
                        <a:buChar char="•"/>
                      </a:pPr>
                      <a:r>
                        <a:rPr kumimoji="0" lang="en-US" sz="1800" b="1" kern="1200" dirty="0" smtClean="0">
                          <a:solidFill>
                            <a:schemeClr val="dk1"/>
                          </a:solidFill>
                          <a:latin typeface="+mj-lt"/>
                          <a:ea typeface="+mn-ea"/>
                          <a:cs typeface="+mn-cs"/>
                        </a:rPr>
                        <a:t>No financial rewards for being union officer.</a:t>
                      </a:r>
                    </a:p>
                    <a:p>
                      <a:pPr algn="l">
                        <a:buFont typeface="Arial" pitchFamily="34" charset="0"/>
                        <a:buNone/>
                      </a:pPr>
                      <a:endParaRPr kumimoji="0" lang="en-US" sz="1800" b="1" kern="1200" dirty="0" smtClean="0">
                        <a:solidFill>
                          <a:schemeClr val="dk1"/>
                        </a:solidFill>
                        <a:latin typeface="+mj-lt"/>
                        <a:ea typeface="+mn-ea"/>
                        <a:cs typeface="+mn-cs"/>
                      </a:endParaRPr>
                    </a:p>
                  </a:txBody>
                  <a:tcPr/>
                </a:tc>
                <a:tc>
                  <a:txBody>
                    <a:bodyPr/>
                    <a:lstStyle/>
                    <a:p>
                      <a:pPr>
                        <a:buFont typeface="Arial" pitchFamily="34" charset="0"/>
                        <a:buChar char="•"/>
                      </a:pPr>
                      <a:r>
                        <a:rPr kumimoji="0" lang="en-US" b="1" kern="1200" dirty="0" smtClean="0">
                          <a:solidFill>
                            <a:schemeClr val="dk1"/>
                          </a:solidFill>
                          <a:latin typeface="+mj-lt"/>
                          <a:ea typeface="+mn-ea"/>
                          <a:cs typeface="+mn-cs"/>
                        </a:rPr>
                        <a:t>Finances</a:t>
                      </a:r>
                      <a:r>
                        <a:rPr kumimoji="0" lang="en-US" b="1" kern="1200" baseline="0" dirty="0" smtClean="0">
                          <a:solidFill>
                            <a:schemeClr val="dk1"/>
                          </a:solidFill>
                          <a:latin typeface="+mj-lt"/>
                          <a:ea typeface="+mn-ea"/>
                          <a:cs typeface="+mn-cs"/>
                        </a:rPr>
                        <a:t> kept secret from members.</a:t>
                      </a:r>
                    </a:p>
                    <a:p>
                      <a:pPr>
                        <a:buFont typeface="Arial" pitchFamily="34" charset="0"/>
                        <a:buChar char="•"/>
                      </a:pPr>
                      <a:r>
                        <a:rPr kumimoji="0" lang="en-US" b="1" kern="1200" baseline="0" dirty="0" smtClean="0">
                          <a:solidFill>
                            <a:schemeClr val="dk1"/>
                          </a:solidFill>
                          <a:latin typeface="+mj-lt"/>
                          <a:ea typeface="+mn-ea"/>
                          <a:cs typeface="+mn-cs"/>
                        </a:rPr>
                        <a:t>Officers and staff receive pay much higher than members’ wages, plus fat expense accounts.</a:t>
                      </a:r>
                      <a:endParaRPr lang="en-US" dirty="0">
                        <a:latin typeface="+mj-lt"/>
                      </a:endParaRPr>
                    </a:p>
                  </a:txBody>
                  <a:tcP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utum.tif"/>
          <p:cNvPicPr>
            <a:picLocks noChangeAspect="1"/>
          </p:cNvPicPr>
          <p:nvPr/>
        </p:nvPicPr>
        <p:blipFill>
          <a:blip r:embed="rId2" cstate="print"/>
          <a:stretch>
            <a:fillRect/>
          </a:stretch>
        </p:blipFill>
        <p:spPr>
          <a:xfrm>
            <a:off x="609600" y="533400"/>
            <a:ext cx="2286000" cy="2895600"/>
          </a:xfrm>
          <a:prstGeom prst="rect">
            <a:avLst/>
          </a:prstGeom>
        </p:spPr>
      </p:pic>
      <p:sp>
        <p:nvSpPr>
          <p:cNvPr id="4" name="TextBox 3"/>
          <p:cNvSpPr txBox="1"/>
          <p:nvPr/>
        </p:nvSpPr>
        <p:spPr>
          <a:xfrm>
            <a:off x="3276600" y="609600"/>
            <a:ext cx="5105400" cy="2862322"/>
          </a:xfrm>
          <a:prstGeom prst="rect">
            <a:avLst/>
          </a:prstGeom>
          <a:noFill/>
        </p:spPr>
        <p:txBody>
          <a:bodyPr wrap="square" rtlCol="0">
            <a:spAutoFit/>
          </a:bodyPr>
          <a:lstStyle/>
          <a:p>
            <a:pPr algn="just"/>
            <a:r>
              <a:rPr lang="en-US" dirty="0" smtClean="0"/>
              <a:t>“UE is a special union because our members run our union and every member has a voice. As members we are encouraged , educated and empowered to fight for our rights, organize and negotiate for fair and improved working conditions. UE has become my family and given me a never-ending sense of support, solidarity and brother and sisterhood.” – </a:t>
            </a:r>
            <a:r>
              <a:rPr lang="en-US" b="1" dirty="0" smtClean="0"/>
              <a:t>Autumn Martinez</a:t>
            </a:r>
            <a:r>
              <a:rPr lang="en-US" dirty="0" smtClean="0"/>
              <a:t>, UE Local 255 member at Hunger Mountain Food Co-op, Montpelier, Vermont</a:t>
            </a:r>
            <a:endParaRPr lang="en-US" dirty="0"/>
          </a:p>
        </p:txBody>
      </p:sp>
      <p:pic>
        <p:nvPicPr>
          <p:cNvPr id="5" name="Picture 4" descr="Erik Gaston.jpg"/>
          <p:cNvPicPr>
            <a:picLocks noChangeAspect="1"/>
          </p:cNvPicPr>
          <p:nvPr/>
        </p:nvPicPr>
        <p:blipFill>
          <a:blip r:embed="rId3" cstate="print"/>
          <a:stretch>
            <a:fillRect/>
          </a:stretch>
        </p:blipFill>
        <p:spPr>
          <a:xfrm>
            <a:off x="5029200" y="3962400"/>
            <a:ext cx="3251200" cy="2438400"/>
          </a:xfrm>
          <a:prstGeom prst="rect">
            <a:avLst/>
          </a:prstGeom>
        </p:spPr>
      </p:pic>
      <p:sp>
        <p:nvSpPr>
          <p:cNvPr id="6" name="TextBox 5"/>
          <p:cNvSpPr txBox="1"/>
          <p:nvPr/>
        </p:nvSpPr>
        <p:spPr>
          <a:xfrm>
            <a:off x="457200" y="4191000"/>
            <a:ext cx="4267200" cy="2031325"/>
          </a:xfrm>
          <a:prstGeom prst="rect">
            <a:avLst/>
          </a:prstGeom>
          <a:noFill/>
        </p:spPr>
        <p:txBody>
          <a:bodyPr wrap="square" rtlCol="0">
            <a:spAutoFit/>
          </a:bodyPr>
          <a:lstStyle/>
          <a:p>
            <a:pPr algn="just"/>
            <a:r>
              <a:rPr lang="en-US" dirty="0" smtClean="0"/>
              <a:t>“The heart of the UE is the membership. The blood that keeps that keeps that heart pumping is how engaged the membership is. The challenge we all face is, how do I play an active role in UE?” – </a:t>
            </a:r>
            <a:r>
              <a:rPr lang="en-US" b="1" dirty="0" smtClean="0"/>
              <a:t>Erik Gaston</a:t>
            </a:r>
            <a:r>
              <a:rPr lang="en-US" dirty="0" smtClean="0"/>
              <a:t>, UE Local 506, General Electric, Erie, Pennsylvania</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33400" y="685800"/>
          <a:ext cx="8153400" cy="5715000"/>
        </p:xfrm>
        <a:graphic>
          <a:graphicData uri="http://schemas.openxmlformats.org/drawingml/2006/table">
            <a:tbl>
              <a:tblPr firstRow="1" bandRow="1">
                <a:tableStyleId>{5C22544A-7EE6-4342-B048-85BDC9FD1C3A}</a:tableStyleId>
              </a:tblPr>
              <a:tblGrid>
                <a:gridCol w="2717800"/>
                <a:gridCol w="2717800"/>
                <a:gridCol w="2717800"/>
              </a:tblGrid>
              <a:tr h="1173401">
                <a:tc>
                  <a:txBody>
                    <a:bodyPr/>
                    <a:lstStyle/>
                    <a:p>
                      <a:endParaRPr lang="en-US" dirty="0"/>
                    </a:p>
                  </a:txBody>
                  <a:tcPr/>
                </a:tc>
                <a:tc>
                  <a:txBody>
                    <a:bodyPr/>
                    <a:lstStyle/>
                    <a:p>
                      <a:pPr algn="ctr"/>
                      <a:r>
                        <a:rPr lang="en-US" sz="2400" dirty="0" smtClean="0">
                          <a:latin typeface="+mj-lt"/>
                        </a:rPr>
                        <a:t>RANK-AND-FILE UNIONISM</a:t>
                      </a:r>
                      <a:endParaRPr lang="en-US" sz="2400" dirty="0">
                        <a:latin typeface="+mj-lt"/>
                      </a:endParaRPr>
                    </a:p>
                  </a:txBody>
                  <a:tcPr/>
                </a:tc>
                <a:tc>
                  <a:txBody>
                    <a:bodyPr/>
                    <a:lstStyle/>
                    <a:p>
                      <a:pPr algn="ctr"/>
                      <a:r>
                        <a:rPr lang="en-US" sz="2400" dirty="0" smtClean="0">
                          <a:latin typeface="+mj-lt"/>
                        </a:rPr>
                        <a:t>BUSINESS UNIONISM</a:t>
                      </a:r>
                      <a:endParaRPr lang="en-US" sz="2400" dirty="0">
                        <a:latin typeface="+mj-lt"/>
                      </a:endParaRPr>
                    </a:p>
                  </a:txBody>
                  <a:tcPr/>
                </a:tc>
              </a:tr>
              <a:tr h="4541599">
                <a:tc>
                  <a:txBody>
                    <a:bodyPr/>
                    <a:lstStyle/>
                    <a:p>
                      <a:endParaRPr lang="en-US" dirty="0" smtClean="0"/>
                    </a:p>
                    <a:p>
                      <a:endParaRPr lang="en-US" dirty="0" smtClean="0"/>
                    </a:p>
                    <a:p>
                      <a:endParaRPr lang="en-US" dirty="0" smtClean="0"/>
                    </a:p>
                    <a:p>
                      <a:pPr algn="ctr"/>
                      <a:endParaRPr lang="en-US" sz="2400" b="1" dirty="0" smtClean="0">
                        <a:latin typeface="+mj-lt"/>
                      </a:endParaRPr>
                    </a:p>
                    <a:p>
                      <a:pPr algn="ctr"/>
                      <a:r>
                        <a:rPr lang="en-US" sz="2400" b="1" dirty="0" smtClean="0">
                          <a:latin typeface="+mj-lt"/>
                        </a:rPr>
                        <a:t>POLITICAL ACTION</a:t>
                      </a:r>
                    </a:p>
                    <a:p>
                      <a:endParaRPr lang="en-US" sz="2400" b="1" dirty="0" smtClean="0">
                        <a:latin typeface="+mj-lt"/>
                      </a:endParaRPr>
                    </a:p>
                  </a:txBody>
                  <a:tcPr/>
                </a:tc>
                <a:tc>
                  <a:txBody>
                    <a:bodyPr/>
                    <a:lstStyle/>
                    <a:p>
                      <a:pPr>
                        <a:buFont typeface="Arial" pitchFamily="34" charset="0"/>
                        <a:buChar char="•"/>
                      </a:pPr>
                      <a:r>
                        <a:rPr kumimoji="0" lang="en-US" sz="1800" b="1" kern="1200" dirty="0" smtClean="0">
                          <a:solidFill>
                            <a:schemeClr val="dk1"/>
                          </a:solidFill>
                          <a:latin typeface="+mj-lt"/>
                          <a:ea typeface="+mn-ea"/>
                          <a:cs typeface="+mn-cs"/>
                        </a:rPr>
                        <a:t>UE is not beholden to either major political party.</a:t>
                      </a:r>
                    </a:p>
                    <a:p>
                      <a:pPr>
                        <a:buFont typeface="Arial" pitchFamily="34" charset="0"/>
                        <a:buChar char="•"/>
                      </a:pPr>
                      <a:r>
                        <a:rPr kumimoji="0" lang="en-US" sz="1800" b="1" kern="1200" dirty="0" smtClean="0">
                          <a:solidFill>
                            <a:schemeClr val="dk1"/>
                          </a:solidFill>
                          <a:latin typeface="+mj-lt"/>
                          <a:ea typeface="+mn-ea"/>
                          <a:cs typeface="+mn-cs"/>
                        </a:rPr>
                        <a:t>UE doesn’t have a political action fund and doesn’t make donations to politicians. Locals decide for themselves who to support.</a:t>
                      </a:r>
                    </a:p>
                    <a:p>
                      <a:pPr>
                        <a:buFont typeface="Arial" pitchFamily="34" charset="0"/>
                        <a:buChar char="•"/>
                      </a:pPr>
                      <a:r>
                        <a:rPr kumimoji="0" lang="en-US" sz="1800" b="1" kern="1200" dirty="0" smtClean="0">
                          <a:solidFill>
                            <a:schemeClr val="dk1"/>
                          </a:solidFill>
                          <a:latin typeface="+mj-lt"/>
                          <a:ea typeface="+mn-ea"/>
                          <a:cs typeface="+mn-cs"/>
                        </a:rPr>
                        <a:t>UE mobilizes members around issues.</a:t>
                      </a:r>
                    </a:p>
                    <a:p>
                      <a:pPr algn="l">
                        <a:buFont typeface="Arial" pitchFamily="34" charset="0"/>
                        <a:buNone/>
                      </a:pPr>
                      <a:endParaRPr kumimoji="0" lang="en-US" sz="1800" b="1" kern="1200" dirty="0" smtClean="0">
                        <a:solidFill>
                          <a:schemeClr val="dk1"/>
                        </a:solidFill>
                        <a:latin typeface="+mj-lt"/>
                        <a:ea typeface="+mn-ea"/>
                        <a:cs typeface="+mn-cs"/>
                      </a:endParaRPr>
                    </a:p>
                  </a:txBody>
                  <a:tcPr/>
                </a:tc>
                <a:tc>
                  <a:txBody>
                    <a:bodyPr/>
                    <a:lstStyle/>
                    <a:p>
                      <a:pPr>
                        <a:buFont typeface="Arial" pitchFamily="34" charset="0"/>
                        <a:buChar char="•"/>
                      </a:pPr>
                      <a:r>
                        <a:rPr lang="en-US" b="1" dirty="0" smtClean="0">
                          <a:latin typeface="+mj-lt"/>
                        </a:rPr>
                        <a:t>National</a:t>
                      </a:r>
                      <a:r>
                        <a:rPr lang="en-US" b="1" baseline="0" dirty="0" smtClean="0">
                          <a:latin typeface="+mj-lt"/>
                        </a:rPr>
                        <a:t> Union tells members who to support.</a:t>
                      </a:r>
                    </a:p>
                    <a:p>
                      <a:pPr>
                        <a:buFont typeface="Arial" pitchFamily="34" charset="0"/>
                        <a:buChar char="•"/>
                      </a:pPr>
                      <a:r>
                        <a:rPr lang="en-US" b="1" baseline="0" dirty="0" smtClean="0">
                          <a:latin typeface="+mj-lt"/>
                        </a:rPr>
                        <a:t>More emphasis on raising and donating money to politicians than on educating and mobilizing the members around issues.</a:t>
                      </a:r>
                      <a:endParaRPr lang="en-US" b="1" dirty="0">
                        <a:latin typeface="+mj-lt"/>
                      </a:endParaRPr>
                    </a:p>
                  </a:txBody>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09600" y="457200"/>
          <a:ext cx="8077200" cy="5943600"/>
        </p:xfrm>
        <a:graphic>
          <a:graphicData uri="http://schemas.openxmlformats.org/drawingml/2006/table">
            <a:tbl>
              <a:tblPr firstRow="1" bandRow="1">
                <a:tableStyleId>{5C22544A-7EE6-4342-B048-85BDC9FD1C3A}</a:tableStyleId>
              </a:tblPr>
              <a:tblGrid>
                <a:gridCol w="2692400"/>
                <a:gridCol w="2692400"/>
                <a:gridCol w="2692400"/>
              </a:tblGrid>
              <a:tr h="958645">
                <a:tc>
                  <a:txBody>
                    <a:bodyPr/>
                    <a:lstStyle/>
                    <a:p>
                      <a:endParaRPr lang="en-US" dirty="0"/>
                    </a:p>
                  </a:txBody>
                  <a:tcPr/>
                </a:tc>
                <a:tc>
                  <a:txBody>
                    <a:bodyPr/>
                    <a:lstStyle/>
                    <a:p>
                      <a:pPr algn="ctr"/>
                      <a:r>
                        <a:rPr lang="en-US" sz="2400" dirty="0" smtClean="0">
                          <a:latin typeface="+mj-lt"/>
                        </a:rPr>
                        <a:t>RANK-AND-FILE UNIONISM</a:t>
                      </a:r>
                      <a:endParaRPr lang="en-US" sz="2400" dirty="0">
                        <a:latin typeface="+mj-lt"/>
                      </a:endParaRPr>
                    </a:p>
                  </a:txBody>
                  <a:tcPr/>
                </a:tc>
                <a:tc>
                  <a:txBody>
                    <a:bodyPr/>
                    <a:lstStyle/>
                    <a:p>
                      <a:pPr algn="ctr"/>
                      <a:r>
                        <a:rPr lang="en-US" sz="2400" dirty="0" smtClean="0">
                          <a:latin typeface="+mj-lt"/>
                        </a:rPr>
                        <a:t>BUSINESS UNIONISM</a:t>
                      </a:r>
                      <a:endParaRPr lang="en-US" sz="2400" dirty="0">
                        <a:latin typeface="+mj-lt"/>
                      </a:endParaRPr>
                    </a:p>
                  </a:txBody>
                  <a:tcPr/>
                </a:tc>
              </a:tr>
              <a:tr h="4984955">
                <a:tc>
                  <a:txBody>
                    <a:bodyPr/>
                    <a:lstStyle/>
                    <a:p>
                      <a:endParaRPr lang="en-US" dirty="0" smtClean="0"/>
                    </a:p>
                    <a:p>
                      <a:endParaRPr lang="en-US" dirty="0" smtClean="0"/>
                    </a:p>
                    <a:p>
                      <a:endParaRPr lang="en-US" dirty="0" smtClean="0"/>
                    </a:p>
                    <a:p>
                      <a:endParaRPr lang="en-US" sz="2400" b="1" dirty="0" smtClean="0">
                        <a:latin typeface="+mj-lt"/>
                      </a:endParaRPr>
                    </a:p>
                    <a:p>
                      <a:endParaRPr lang="en-US" sz="2400" b="1" dirty="0" smtClean="0">
                        <a:latin typeface="+mj-lt"/>
                      </a:endParaRPr>
                    </a:p>
                    <a:p>
                      <a:r>
                        <a:rPr lang="en-US" sz="2400" b="1" dirty="0" smtClean="0">
                          <a:latin typeface="+mj-lt"/>
                        </a:rPr>
                        <a:t>ROLE OF STAFF</a:t>
                      </a:r>
                    </a:p>
                    <a:p>
                      <a:endParaRPr lang="en-US" sz="2400" b="1" dirty="0" smtClean="0">
                        <a:latin typeface="+mj-lt"/>
                      </a:endParaRPr>
                    </a:p>
                  </a:txBody>
                  <a:tcPr/>
                </a:tc>
                <a:tc>
                  <a:txBody>
                    <a:bodyPr/>
                    <a:lstStyle/>
                    <a:p>
                      <a:pPr>
                        <a:buFont typeface="Arial" pitchFamily="34" charset="0"/>
                        <a:buChar char="•"/>
                      </a:pPr>
                      <a:r>
                        <a:rPr kumimoji="0" lang="en-US" sz="1800" b="1" kern="1200" dirty="0" smtClean="0">
                          <a:solidFill>
                            <a:schemeClr val="dk1"/>
                          </a:solidFill>
                          <a:latin typeface="+mj-lt"/>
                          <a:ea typeface="+mn-ea"/>
                          <a:cs typeface="+mn-cs"/>
                        </a:rPr>
                        <a:t>UE staff is employed by the membership through the national officers and GEB.</a:t>
                      </a:r>
                    </a:p>
                    <a:p>
                      <a:pPr>
                        <a:buFont typeface="Arial" pitchFamily="34" charset="0"/>
                        <a:buChar char="•"/>
                      </a:pPr>
                      <a:r>
                        <a:rPr kumimoji="0" lang="en-US" sz="1800" b="1" kern="1200" dirty="0" smtClean="0">
                          <a:solidFill>
                            <a:schemeClr val="dk1"/>
                          </a:solidFill>
                          <a:latin typeface="+mj-lt"/>
                          <a:ea typeface="+mn-ea"/>
                          <a:cs typeface="+mn-cs"/>
                        </a:rPr>
                        <a:t>UE staff implements the leadership’s decisions to build the membership and assist the locals and regions.</a:t>
                      </a:r>
                    </a:p>
                    <a:p>
                      <a:pPr>
                        <a:buFont typeface="Arial" pitchFamily="34" charset="0"/>
                        <a:buChar char="•"/>
                      </a:pPr>
                      <a:r>
                        <a:rPr kumimoji="0" lang="en-US" sz="1800" b="1" kern="1200" dirty="0" smtClean="0">
                          <a:solidFill>
                            <a:schemeClr val="dk1"/>
                          </a:solidFill>
                          <a:latin typeface="+mj-lt"/>
                          <a:ea typeface="+mn-ea"/>
                          <a:cs typeface="+mn-cs"/>
                        </a:rPr>
                        <a:t>UE staff has no right to interfere with UE rank-and-file control, including election processes at any level of the union.</a:t>
                      </a:r>
                    </a:p>
                    <a:p>
                      <a:pPr algn="l">
                        <a:buFont typeface="Arial" pitchFamily="34" charset="0"/>
                        <a:buNone/>
                      </a:pPr>
                      <a:endParaRPr kumimoji="0" lang="en-US" sz="1800" b="1" kern="1200" dirty="0" smtClean="0">
                        <a:solidFill>
                          <a:schemeClr val="dk1"/>
                        </a:solidFill>
                        <a:latin typeface="+mj-lt"/>
                        <a:ea typeface="+mn-ea"/>
                        <a:cs typeface="+mn-cs"/>
                      </a:endParaRPr>
                    </a:p>
                  </a:txBody>
                  <a:tcPr/>
                </a:tc>
                <a:tc>
                  <a:txBody>
                    <a:bodyPr/>
                    <a:lstStyle/>
                    <a:p>
                      <a:pPr>
                        <a:buFont typeface="Arial" pitchFamily="34" charset="0"/>
                        <a:buChar char="•"/>
                      </a:pPr>
                      <a:r>
                        <a:rPr lang="en-US" b="1" dirty="0" smtClean="0">
                          <a:latin typeface="+mj-lt"/>
                        </a:rPr>
                        <a:t>Staff attempts to,</a:t>
                      </a:r>
                      <a:r>
                        <a:rPr lang="en-US" b="1" baseline="0" dirty="0" smtClean="0">
                          <a:latin typeface="+mj-lt"/>
                        </a:rPr>
                        <a:t> </a:t>
                      </a:r>
                      <a:r>
                        <a:rPr lang="en-US" b="1" dirty="0" smtClean="0">
                          <a:latin typeface="+mj-lt"/>
                        </a:rPr>
                        <a:t>or actually runs the union. </a:t>
                      </a:r>
                    </a:p>
                    <a:p>
                      <a:pPr>
                        <a:buFont typeface="Arial" pitchFamily="34" charset="0"/>
                        <a:buChar char="•"/>
                      </a:pPr>
                      <a:r>
                        <a:rPr lang="en-US" b="1" dirty="0" smtClean="0">
                          <a:latin typeface="+mj-lt"/>
                        </a:rPr>
                        <a:t>See democracy as a hindrance to getting things</a:t>
                      </a:r>
                      <a:r>
                        <a:rPr lang="en-US" b="1" baseline="0" dirty="0" smtClean="0">
                          <a:latin typeface="+mj-lt"/>
                        </a:rPr>
                        <a:t> done.</a:t>
                      </a:r>
                      <a:endParaRPr lang="en-US" b="1" dirty="0">
                        <a:latin typeface="+mj-lt"/>
                      </a:endParaRPr>
                    </a:p>
                  </a:txBody>
                  <a:tcPr/>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47800"/>
          </a:xfrm>
        </p:spPr>
        <p:txBody>
          <a:bodyPr>
            <a:normAutofit/>
          </a:bodyPr>
          <a:lstStyle/>
          <a:p>
            <a:r>
              <a:rPr lang="en-US" sz="4000" dirty="0" smtClean="0">
                <a:solidFill>
                  <a:schemeClr val="tx1"/>
                </a:solidFill>
              </a:rPr>
              <a:t>UE – Yesterday and Today</a:t>
            </a:r>
            <a:endParaRPr lang="en-US" sz="4000" dirty="0">
              <a:solidFill>
                <a:schemeClr val="tx1"/>
              </a:solidFill>
            </a:endParaRPr>
          </a:p>
        </p:txBody>
      </p:sp>
      <p:pic>
        <p:nvPicPr>
          <p:cNvPr id="5" name="Picture 4" descr="UE National Convention.png"/>
          <p:cNvPicPr>
            <a:picLocks noChangeAspect="1"/>
          </p:cNvPicPr>
          <p:nvPr/>
        </p:nvPicPr>
        <p:blipFill>
          <a:blip r:embed="rId3" cstate="print"/>
          <a:stretch>
            <a:fillRect/>
          </a:stretch>
        </p:blipFill>
        <p:spPr>
          <a:xfrm>
            <a:off x="3657600" y="3581400"/>
            <a:ext cx="5262462" cy="3048000"/>
          </a:xfrm>
          <a:prstGeom prst="rect">
            <a:avLst/>
          </a:prstGeom>
        </p:spPr>
      </p:pic>
      <p:pic>
        <p:nvPicPr>
          <p:cNvPr id="4" name="Content Placeholder 3" descr="Founding Convention pic.png"/>
          <p:cNvPicPr>
            <a:picLocks noGrp="1" noChangeAspect="1"/>
          </p:cNvPicPr>
          <p:nvPr>
            <p:ph idx="1"/>
          </p:nvPr>
        </p:nvPicPr>
        <p:blipFill>
          <a:blip r:embed="rId4" cstate="print"/>
          <a:stretch>
            <a:fillRect/>
          </a:stretch>
        </p:blipFill>
        <p:spPr>
          <a:xfrm>
            <a:off x="152401" y="1524001"/>
            <a:ext cx="4953000" cy="3124199"/>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chemeClr val="tx1"/>
                </a:solidFill>
              </a:rPr>
              <a:t>EQUALITY AND SOLIDARITY</a:t>
            </a:r>
            <a:endParaRPr lang="en-US" sz="4000" dirty="0">
              <a:solidFill>
                <a:schemeClr val="tx1"/>
              </a:solidFill>
            </a:endParaRPr>
          </a:p>
        </p:txBody>
      </p:sp>
      <p:pic>
        <p:nvPicPr>
          <p:cNvPr id="4" name="Content Placeholder 3" descr="Equality and Solidarity pic.png"/>
          <p:cNvPicPr>
            <a:picLocks noGrp="1" noChangeAspect="1"/>
          </p:cNvPicPr>
          <p:nvPr>
            <p:ph idx="1"/>
          </p:nvPr>
        </p:nvPicPr>
        <p:blipFill>
          <a:blip r:embed="rId3" cstate="print"/>
          <a:stretch>
            <a:fillRect/>
          </a:stretch>
        </p:blipFill>
        <p:spPr>
          <a:xfrm>
            <a:off x="1828800" y="1524000"/>
            <a:ext cx="5586768" cy="4811913"/>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chemeClr val="tx1"/>
                </a:solidFill>
              </a:rPr>
              <a:t>UE WOMEN’S CONFERENCES</a:t>
            </a:r>
            <a:endParaRPr lang="en-US" sz="4000" dirty="0">
              <a:solidFill>
                <a:schemeClr val="tx1"/>
              </a:solidFill>
            </a:endParaRPr>
          </a:p>
        </p:txBody>
      </p:sp>
      <p:pic>
        <p:nvPicPr>
          <p:cNvPr id="4" name="Content Placeholder 3" descr="UE Women's Conference pic.png"/>
          <p:cNvPicPr>
            <a:picLocks noGrp="1" noChangeAspect="1"/>
          </p:cNvPicPr>
          <p:nvPr>
            <p:ph idx="1"/>
          </p:nvPr>
        </p:nvPicPr>
        <p:blipFill>
          <a:blip r:embed="rId3" cstate="print"/>
          <a:stretch>
            <a:fillRect/>
          </a:stretch>
        </p:blipFill>
        <p:spPr>
          <a:xfrm>
            <a:off x="381000" y="1524000"/>
            <a:ext cx="5209403" cy="2971800"/>
          </a:xfrm>
        </p:spPr>
      </p:pic>
      <p:pic>
        <p:nvPicPr>
          <p:cNvPr id="5" name="Picture 4" descr="1. NorthEast_RisingTides_Fall_20121027_23.JPG"/>
          <p:cNvPicPr>
            <a:picLocks noChangeAspect="1"/>
          </p:cNvPicPr>
          <p:nvPr/>
        </p:nvPicPr>
        <p:blipFill>
          <a:blip r:embed="rId4" cstate="print"/>
          <a:stretch>
            <a:fillRect/>
          </a:stretch>
        </p:blipFill>
        <p:spPr>
          <a:xfrm>
            <a:off x="3276600" y="3810000"/>
            <a:ext cx="5461818" cy="2733683"/>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1"/>
                </a:solidFill>
              </a:rPr>
              <a:t>UE FIGHTS RACISM AND DISCRIMINATION</a:t>
            </a:r>
            <a:endParaRPr lang="en-US" dirty="0">
              <a:solidFill>
                <a:schemeClr val="tx1"/>
              </a:solidFill>
            </a:endParaRPr>
          </a:p>
        </p:txBody>
      </p:sp>
      <p:pic>
        <p:nvPicPr>
          <p:cNvPr id="4" name="Content Placeholder 3" descr="ErnestThompson_Fitzie.jpg"/>
          <p:cNvPicPr>
            <a:picLocks noGrp="1" noChangeAspect="1"/>
          </p:cNvPicPr>
          <p:nvPr>
            <p:ph idx="1"/>
          </p:nvPr>
        </p:nvPicPr>
        <p:blipFill>
          <a:blip r:embed="rId3" cstate="print"/>
          <a:stretch>
            <a:fillRect/>
          </a:stretch>
        </p:blipFill>
        <p:spPr>
          <a:xfrm>
            <a:off x="2514600" y="1752600"/>
            <a:ext cx="4114800" cy="4567428"/>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fontScale="90000"/>
          </a:bodyPr>
          <a:lstStyle/>
          <a:p>
            <a:r>
              <a:rPr lang="en-US" sz="4000" dirty="0" smtClean="0">
                <a:solidFill>
                  <a:schemeClr val="tx1"/>
                </a:solidFill>
              </a:rPr>
              <a:t>UE MARCHES FOR CIVIL RIGHTS</a:t>
            </a:r>
            <a:endParaRPr lang="en-US" sz="4000" dirty="0">
              <a:solidFill>
                <a:schemeClr val="tx1"/>
              </a:solidFill>
            </a:endParaRPr>
          </a:p>
        </p:txBody>
      </p:sp>
      <p:pic>
        <p:nvPicPr>
          <p:cNvPr id="4" name="Content Placeholder 3" descr="UE Civil Rights pic.png"/>
          <p:cNvPicPr>
            <a:picLocks noGrp="1" noChangeAspect="1"/>
          </p:cNvPicPr>
          <p:nvPr>
            <p:ph idx="1"/>
          </p:nvPr>
        </p:nvPicPr>
        <p:blipFill>
          <a:blip r:embed="rId3" cstate="print"/>
          <a:stretch>
            <a:fillRect/>
          </a:stretch>
        </p:blipFill>
        <p:spPr>
          <a:xfrm>
            <a:off x="304800" y="1295400"/>
            <a:ext cx="5105400" cy="3429000"/>
          </a:xfrm>
        </p:spPr>
      </p:pic>
      <p:pic>
        <p:nvPicPr>
          <p:cNvPr id="5" name="Picture 4" descr="Erie MLK March 2013.jpg"/>
          <p:cNvPicPr>
            <a:picLocks noChangeAspect="1"/>
          </p:cNvPicPr>
          <p:nvPr/>
        </p:nvPicPr>
        <p:blipFill>
          <a:blip r:embed="rId4" cstate="print"/>
          <a:stretch>
            <a:fillRect/>
          </a:stretch>
        </p:blipFill>
        <p:spPr>
          <a:xfrm>
            <a:off x="3886200" y="3429000"/>
            <a:ext cx="4937760" cy="31242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solidFill>
                  <a:schemeClr val="tx1"/>
                </a:solidFill>
              </a:rPr>
              <a:t>UE LEADS FIGHT AGAINST CONCESSION BARGAINING</a:t>
            </a:r>
            <a:endParaRPr lang="en-US" sz="4000" dirty="0">
              <a:solidFill>
                <a:schemeClr val="tx1"/>
              </a:solidFill>
            </a:endParaRPr>
          </a:p>
        </p:txBody>
      </p:sp>
      <p:pic>
        <p:nvPicPr>
          <p:cNvPr id="4" name="Content Placeholder 3" descr="L. 610.jpg"/>
          <p:cNvPicPr>
            <a:picLocks noGrp="1" noChangeAspect="1"/>
          </p:cNvPicPr>
          <p:nvPr>
            <p:ph idx="1"/>
          </p:nvPr>
        </p:nvPicPr>
        <p:blipFill>
          <a:blip r:embed="rId3" cstate="print"/>
          <a:stretch>
            <a:fillRect/>
          </a:stretch>
        </p:blipFill>
        <p:spPr>
          <a:xfrm>
            <a:off x="1752600" y="1600200"/>
            <a:ext cx="5714999" cy="4708525"/>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solidFill>
                  <a:schemeClr val="tx1"/>
                </a:solidFill>
              </a:rPr>
              <a:t>INTERNATIONAL SOLIDARITY</a:t>
            </a:r>
            <a:endParaRPr lang="en-US" dirty="0">
              <a:solidFill>
                <a:schemeClr val="tx1"/>
              </a:solidFill>
            </a:endParaRPr>
          </a:p>
        </p:txBody>
      </p:sp>
      <p:pic>
        <p:nvPicPr>
          <p:cNvPr id="4" name="Content Placeholder 3" descr="UE International pic.png"/>
          <p:cNvPicPr>
            <a:picLocks noGrp="1" noChangeAspect="1"/>
          </p:cNvPicPr>
          <p:nvPr>
            <p:ph idx="1"/>
          </p:nvPr>
        </p:nvPicPr>
        <p:blipFill>
          <a:blip r:embed="rId3" cstate="print"/>
          <a:stretch>
            <a:fillRect/>
          </a:stretch>
        </p:blipFill>
        <p:spPr>
          <a:xfrm>
            <a:off x="1137187" y="1677794"/>
            <a:ext cx="6869625" cy="4553336"/>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RW_5592.jpg"/>
          <p:cNvPicPr>
            <a:picLocks noGrp="1" noChangeAspect="1"/>
          </p:cNvPicPr>
          <p:nvPr>
            <p:ph idx="1"/>
          </p:nvPr>
        </p:nvPicPr>
        <p:blipFill>
          <a:blip r:embed="rId3" cstate="print"/>
          <a:stretch>
            <a:fillRect/>
          </a:stretch>
        </p:blipFill>
        <p:spPr>
          <a:xfrm>
            <a:off x="4953000" y="4114800"/>
            <a:ext cx="3962400" cy="2514600"/>
          </a:xfrm>
        </p:spPr>
      </p:pic>
      <p:sp>
        <p:nvSpPr>
          <p:cNvPr id="2" name="Title 1"/>
          <p:cNvSpPr>
            <a:spLocks noGrp="1"/>
          </p:cNvSpPr>
          <p:nvPr>
            <p:ph type="title"/>
          </p:nvPr>
        </p:nvSpPr>
        <p:spPr>
          <a:xfrm>
            <a:off x="457200" y="228600"/>
            <a:ext cx="8229600" cy="1600200"/>
          </a:xfrm>
        </p:spPr>
        <p:txBody>
          <a:bodyPr>
            <a:noAutofit/>
          </a:bodyPr>
          <a:lstStyle/>
          <a:p>
            <a:r>
              <a:rPr lang="en-US" sz="4000" dirty="0" smtClean="0">
                <a:solidFill>
                  <a:schemeClr val="tx1"/>
                </a:solidFill>
              </a:rPr>
              <a:t>FIGHTING FOR COLLECTIVE BARGAINING RIGHTS</a:t>
            </a:r>
            <a:endParaRPr lang="en-US" sz="4000" dirty="0">
              <a:solidFill>
                <a:schemeClr val="tx1"/>
              </a:solidFill>
            </a:endParaRPr>
          </a:p>
        </p:txBody>
      </p:sp>
      <p:pic>
        <p:nvPicPr>
          <p:cNvPr id="5" name="Picture 4" descr="Charlotte.JPG"/>
          <p:cNvPicPr>
            <a:picLocks noChangeAspect="1"/>
          </p:cNvPicPr>
          <p:nvPr/>
        </p:nvPicPr>
        <p:blipFill>
          <a:blip r:embed="rId4" cstate="print"/>
          <a:stretch>
            <a:fillRect/>
          </a:stretch>
        </p:blipFill>
        <p:spPr>
          <a:xfrm>
            <a:off x="304800" y="4114800"/>
            <a:ext cx="3810000" cy="2537012"/>
          </a:xfrm>
          <a:prstGeom prst="rect">
            <a:avLst/>
          </a:prstGeom>
        </p:spPr>
      </p:pic>
      <p:pic>
        <p:nvPicPr>
          <p:cNvPr id="6" name="Picture 5" descr="Local 160.TIF"/>
          <p:cNvPicPr>
            <a:picLocks noChangeAspect="1"/>
          </p:cNvPicPr>
          <p:nvPr/>
        </p:nvPicPr>
        <p:blipFill>
          <a:blip r:embed="rId5" cstate="print"/>
          <a:stretch>
            <a:fillRect/>
          </a:stretch>
        </p:blipFill>
        <p:spPr>
          <a:xfrm>
            <a:off x="2362200" y="1981200"/>
            <a:ext cx="4267200" cy="25146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solidFill>
                  <a:schemeClr val="tx1"/>
                </a:solidFill>
              </a:rPr>
              <a:t>What Is UE?</a:t>
            </a:r>
            <a:endParaRPr lang="en-US" sz="5400" dirty="0">
              <a:solidFill>
                <a:schemeClr val="tx1"/>
              </a:solidFill>
            </a:endParaRPr>
          </a:p>
        </p:txBody>
      </p:sp>
      <p:sp>
        <p:nvSpPr>
          <p:cNvPr id="3" name="Content Placeholder 2"/>
          <p:cNvSpPr>
            <a:spLocks noGrp="1"/>
          </p:cNvSpPr>
          <p:nvPr>
            <p:ph idx="1"/>
          </p:nvPr>
        </p:nvSpPr>
        <p:spPr/>
        <p:txBody>
          <a:bodyPr/>
          <a:lstStyle/>
          <a:p>
            <a:pPr>
              <a:buFont typeface="Arial" pitchFamily="34" charset="0"/>
              <a:buChar char="•"/>
            </a:pPr>
            <a:r>
              <a:rPr lang="en-US" dirty="0" smtClean="0">
                <a:latin typeface="+mj-lt"/>
              </a:rPr>
              <a:t>UE is a rank-and-file-controlled, independent national union, founded in 1936.</a:t>
            </a:r>
          </a:p>
          <a:p>
            <a:pPr>
              <a:buFont typeface="Arial" pitchFamily="34" charset="0"/>
              <a:buChar char="•"/>
            </a:pPr>
            <a:r>
              <a:rPr lang="en-US" dirty="0" smtClean="0">
                <a:latin typeface="+mj-lt"/>
              </a:rPr>
              <a:t>UE is made up of more than 100 local unions in 20 states.</a:t>
            </a:r>
          </a:p>
          <a:p>
            <a:pPr>
              <a:buFont typeface="Arial" pitchFamily="34" charset="0"/>
              <a:buChar char="•"/>
            </a:pPr>
            <a:r>
              <a:rPr lang="en-US" dirty="0" smtClean="0">
                <a:latin typeface="+mj-lt"/>
              </a:rPr>
              <a:t>The members decide the union’s goals and strategies, approve contracts and policies.</a:t>
            </a:r>
          </a:p>
          <a:p>
            <a:pPr>
              <a:buFont typeface="Arial" pitchFamily="34" charset="0"/>
              <a:buChar char="•"/>
            </a:pPr>
            <a:r>
              <a:rPr lang="en-US" dirty="0" smtClean="0">
                <a:latin typeface="+mj-lt"/>
              </a:rPr>
              <a:t>The members even determine the pay of the union officers and staff, which by UE Constitution can’t be more than the highest-paid working members.</a:t>
            </a:r>
            <a:endParaRPr lang="en-US"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chemeClr val="tx1"/>
                </a:solidFill>
              </a:rPr>
              <a:t>FIGHTING PLANT CLOSINGS</a:t>
            </a:r>
            <a:endParaRPr lang="en-US" sz="4000" dirty="0">
              <a:solidFill>
                <a:schemeClr val="tx1"/>
              </a:solidFill>
            </a:endParaRPr>
          </a:p>
        </p:txBody>
      </p:sp>
      <p:pic>
        <p:nvPicPr>
          <p:cNvPr id="4" name="Content Placeholder 3" descr="VictoryPhoto.tif"/>
          <p:cNvPicPr>
            <a:picLocks noGrp="1" noChangeAspect="1"/>
          </p:cNvPicPr>
          <p:nvPr>
            <p:ph idx="1"/>
          </p:nvPr>
        </p:nvPicPr>
        <p:blipFill>
          <a:blip r:embed="rId3" cstate="print"/>
          <a:stretch>
            <a:fillRect/>
          </a:stretch>
        </p:blipFill>
        <p:spPr>
          <a:xfrm>
            <a:off x="1447800" y="1905000"/>
            <a:ext cx="6284011" cy="4178199"/>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r>
              <a:rPr lang="en-US" sz="4000" dirty="0" smtClean="0">
                <a:solidFill>
                  <a:schemeClr val="tx1"/>
                </a:solidFill>
              </a:rPr>
              <a:t>NEW MODELS OF WORKER ORGANIZATION</a:t>
            </a:r>
            <a:endParaRPr lang="en-US" sz="4000" dirty="0">
              <a:solidFill>
                <a:schemeClr val="tx1"/>
              </a:solidFill>
            </a:endParaRPr>
          </a:p>
        </p:txBody>
      </p:sp>
      <p:pic>
        <p:nvPicPr>
          <p:cNvPr id="4" name="Content Placeholder 3" descr="Warehouse Workers.TIF"/>
          <p:cNvPicPr>
            <a:picLocks noGrp="1" noChangeAspect="1"/>
          </p:cNvPicPr>
          <p:nvPr>
            <p:ph idx="1"/>
          </p:nvPr>
        </p:nvPicPr>
        <p:blipFill>
          <a:blip r:embed="rId3" cstate="print"/>
          <a:stretch>
            <a:fillRect/>
          </a:stretch>
        </p:blipFill>
        <p:spPr>
          <a:xfrm>
            <a:off x="1524000" y="1981200"/>
            <a:ext cx="6172200" cy="4114800"/>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chemeClr val="tx1"/>
                </a:solidFill>
              </a:rPr>
              <a:t>HOW CAN I BECOME ACTIVE?</a:t>
            </a:r>
            <a:endParaRPr lang="en-US" sz="4000" dirty="0">
              <a:solidFill>
                <a:schemeClr val="tx1"/>
              </a:solidFill>
            </a:endParaRPr>
          </a:p>
        </p:txBody>
      </p:sp>
      <p:sp>
        <p:nvSpPr>
          <p:cNvPr id="3" name="Content Placeholder 2"/>
          <p:cNvSpPr>
            <a:spLocks noGrp="1"/>
          </p:cNvSpPr>
          <p:nvPr>
            <p:ph idx="1"/>
          </p:nvPr>
        </p:nvSpPr>
        <p:spPr>
          <a:xfrm>
            <a:off x="457200" y="1447800"/>
            <a:ext cx="8229600" cy="4861560"/>
          </a:xfrm>
        </p:spPr>
        <p:txBody>
          <a:bodyPr>
            <a:normAutofit fontScale="92500"/>
          </a:bodyPr>
          <a:lstStyle/>
          <a:p>
            <a:pPr>
              <a:buFont typeface="Wingdings" pitchFamily="2" charset="2"/>
              <a:buChar char="ü"/>
            </a:pPr>
            <a:r>
              <a:rPr lang="en-US" sz="2400" dirty="0" smtClean="0">
                <a:latin typeface="+mj-lt"/>
              </a:rPr>
              <a:t>Go to ueunion.org and learn more about your union.</a:t>
            </a:r>
          </a:p>
          <a:p>
            <a:pPr>
              <a:buFont typeface="Wingdings" pitchFamily="2" charset="2"/>
              <a:buChar char="ü"/>
            </a:pPr>
            <a:r>
              <a:rPr lang="en-US" sz="2400" dirty="0" smtClean="0">
                <a:latin typeface="+mj-lt"/>
              </a:rPr>
              <a:t>Sign up for the UE Activist Net at ueunion.org.</a:t>
            </a:r>
          </a:p>
          <a:p>
            <a:pPr>
              <a:buFont typeface="Wingdings" pitchFamily="2" charset="2"/>
              <a:buChar char="ü"/>
            </a:pPr>
            <a:r>
              <a:rPr lang="en-US" sz="2400" dirty="0" smtClean="0">
                <a:latin typeface="+mj-lt"/>
              </a:rPr>
              <a:t>Volunteer to assist your union officers or shop steward.</a:t>
            </a:r>
          </a:p>
          <a:p>
            <a:pPr>
              <a:buFont typeface="Wingdings" pitchFamily="2" charset="2"/>
              <a:buChar char="ü"/>
            </a:pPr>
            <a:r>
              <a:rPr lang="en-US" sz="2400" dirty="0" smtClean="0">
                <a:latin typeface="+mj-lt"/>
              </a:rPr>
              <a:t>Volunteer for union committees, or start a committee.</a:t>
            </a:r>
          </a:p>
          <a:p>
            <a:pPr>
              <a:buFont typeface="Wingdings" pitchFamily="2" charset="2"/>
              <a:buChar char="ü"/>
            </a:pPr>
            <a:r>
              <a:rPr lang="en-US" sz="2400" dirty="0" smtClean="0">
                <a:latin typeface="+mj-lt"/>
              </a:rPr>
              <a:t>Attend steward classes to learn how to defend members’ rights.</a:t>
            </a:r>
          </a:p>
          <a:p>
            <a:pPr>
              <a:buFont typeface="Wingdings" pitchFamily="2" charset="2"/>
              <a:buChar char="ü"/>
            </a:pPr>
            <a:r>
              <a:rPr lang="en-US" sz="2400" dirty="0" smtClean="0">
                <a:latin typeface="+mj-lt"/>
              </a:rPr>
              <a:t>Participate in other union training put on by your local or UE Region.</a:t>
            </a:r>
          </a:p>
          <a:p>
            <a:pPr>
              <a:buFont typeface="Wingdings" pitchFamily="2" charset="2"/>
              <a:buChar char="ü"/>
            </a:pPr>
            <a:r>
              <a:rPr lang="en-US" sz="2400" dirty="0" smtClean="0">
                <a:latin typeface="+mj-lt"/>
              </a:rPr>
              <a:t>Become a union steward.</a:t>
            </a:r>
          </a:p>
          <a:p>
            <a:pPr>
              <a:buFont typeface="Wingdings" pitchFamily="2" charset="2"/>
              <a:buChar char="ü"/>
            </a:pPr>
            <a:r>
              <a:rPr lang="en-US" sz="2400" dirty="0" smtClean="0">
                <a:latin typeface="+mj-lt"/>
              </a:rPr>
              <a:t>Get involved in contract support work during negotiations.</a:t>
            </a:r>
          </a:p>
          <a:p>
            <a:pPr>
              <a:buFont typeface="Wingdings" pitchFamily="2" charset="2"/>
              <a:buChar char="ü"/>
            </a:pPr>
            <a:r>
              <a:rPr lang="en-US" sz="2400" dirty="0" smtClean="0">
                <a:latin typeface="+mj-lt"/>
              </a:rPr>
              <a:t>Volunteer to help with UE organizing.</a:t>
            </a:r>
          </a:p>
          <a:p>
            <a:pPr>
              <a:buFont typeface="Wingdings" pitchFamily="2" charset="2"/>
              <a:buChar char="ü"/>
            </a:pPr>
            <a:r>
              <a:rPr lang="en-US" sz="2400" dirty="0" smtClean="0">
                <a:latin typeface="+mj-lt"/>
              </a:rPr>
              <a:t>Join the UE Young Activist Program.</a:t>
            </a:r>
          </a:p>
          <a:p>
            <a:pPr>
              <a:buFont typeface="Wingdings" pitchFamily="2" charset="2"/>
              <a:buChar char="ü"/>
            </a:pPr>
            <a:endParaRPr lang="en-US" sz="24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295400"/>
          </a:xfrm>
        </p:spPr>
        <p:txBody>
          <a:bodyPr>
            <a:noAutofit/>
          </a:bodyPr>
          <a:lstStyle/>
          <a:p>
            <a:r>
              <a:rPr lang="en-US" sz="4000" dirty="0" smtClean="0">
                <a:solidFill>
                  <a:schemeClr val="tx1"/>
                </a:solidFill>
              </a:rPr>
              <a:t>UE RANK-AND-FILE UNIONISM: AN IDEA WORTH FIGHTING FOR</a:t>
            </a:r>
            <a:endParaRPr lang="en-US" sz="4000" dirty="0">
              <a:solidFill>
                <a:schemeClr val="tx1"/>
              </a:solidFill>
            </a:endParaRPr>
          </a:p>
        </p:txBody>
      </p:sp>
      <p:pic>
        <p:nvPicPr>
          <p:cNvPr id="4" name="Content Placeholder 3" descr="diff.tif"/>
          <p:cNvPicPr>
            <a:picLocks noGrp="1" noChangeAspect="1"/>
          </p:cNvPicPr>
          <p:nvPr>
            <p:ph idx="1"/>
          </p:nvPr>
        </p:nvPicPr>
        <p:blipFill>
          <a:blip r:embed="rId3" cstate="print"/>
          <a:stretch>
            <a:fillRect/>
          </a:stretch>
        </p:blipFill>
        <p:spPr>
          <a:xfrm>
            <a:off x="1787652" y="2062160"/>
            <a:ext cx="5451348" cy="3805240"/>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tx1"/>
                </a:solidFill>
              </a:rPr>
              <a:t>UE members do many kinds of work in both the private and public sectors</a:t>
            </a:r>
            <a:endParaRPr lang="en-US" sz="3200" dirty="0">
              <a:solidFill>
                <a:schemeClr val="tx1"/>
              </a:solidFill>
            </a:endParaRPr>
          </a:p>
        </p:txBody>
      </p:sp>
      <p:pic>
        <p:nvPicPr>
          <p:cNvPr id="4" name="Content Placeholder 3" descr="GE workers in Erie.png"/>
          <p:cNvPicPr>
            <a:picLocks noGrp="1" noChangeAspect="1"/>
          </p:cNvPicPr>
          <p:nvPr>
            <p:ph idx="1"/>
          </p:nvPr>
        </p:nvPicPr>
        <p:blipFill>
          <a:blip r:embed="rId3" cstate="print"/>
          <a:stretch>
            <a:fillRect/>
          </a:stretch>
        </p:blipFill>
        <p:spPr>
          <a:xfrm>
            <a:off x="344521" y="1524000"/>
            <a:ext cx="4237727" cy="2436369"/>
          </a:xfrm>
        </p:spPr>
      </p:pic>
      <p:pic>
        <p:nvPicPr>
          <p:cNvPr id="5" name="Picture 4" descr="Hospital employees in California.png"/>
          <p:cNvPicPr>
            <a:picLocks noChangeAspect="1"/>
          </p:cNvPicPr>
          <p:nvPr/>
        </p:nvPicPr>
        <p:blipFill>
          <a:blip r:embed="rId4" cstate="print"/>
          <a:stretch>
            <a:fillRect/>
          </a:stretch>
        </p:blipFill>
        <p:spPr>
          <a:xfrm>
            <a:off x="4648200" y="4038600"/>
            <a:ext cx="4163286" cy="2410962"/>
          </a:xfrm>
          <a:prstGeom prst="rect">
            <a:avLst/>
          </a:prstGeom>
        </p:spPr>
      </p:pic>
      <p:pic>
        <p:nvPicPr>
          <p:cNvPr id="6" name="Picture 5" descr="Municipal workers in Connecticut.png"/>
          <p:cNvPicPr>
            <a:picLocks noChangeAspect="1"/>
          </p:cNvPicPr>
          <p:nvPr/>
        </p:nvPicPr>
        <p:blipFill>
          <a:blip r:embed="rId5" cstate="print"/>
          <a:stretch>
            <a:fillRect/>
          </a:stretch>
        </p:blipFill>
        <p:spPr>
          <a:xfrm>
            <a:off x="4648201" y="1524000"/>
            <a:ext cx="4114800" cy="2438400"/>
          </a:xfrm>
          <a:prstGeom prst="rect">
            <a:avLst/>
          </a:prstGeom>
        </p:spPr>
      </p:pic>
      <p:pic>
        <p:nvPicPr>
          <p:cNvPr id="7" name="Picture 6" descr="School support workers in Iowa.png"/>
          <p:cNvPicPr>
            <a:picLocks noChangeAspect="1"/>
          </p:cNvPicPr>
          <p:nvPr/>
        </p:nvPicPr>
        <p:blipFill>
          <a:blip r:embed="rId6" cstate="print"/>
          <a:stretch>
            <a:fillRect/>
          </a:stretch>
        </p:blipFill>
        <p:spPr>
          <a:xfrm>
            <a:off x="381000" y="4038600"/>
            <a:ext cx="4191000" cy="2423945"/>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41635_502996113069657_1340032152_n.jpg"/>
          <p:cNvPicPr>
            <a:picLocks noChangeAspect="1"/>
          </p:cNvPicPr>
          <p:nvPr/>
        </p:nvPicPr>
        <p:blipFill>
          <a:blip r:embed="rId3" cstate="print"/>
          <a:stretch>
            <a:fillRect/>
          </a:stretch>
        </p:blipFill>
        <p:spPr>
          <a:xfrm>
            <a:off x="2057400" y="609600"/>
            <a:ext cx="4953000" cy="5727701"/>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and a </a:t>
            </a:r>
            <a:endParaRPr lang="en-US" dirty="0"/>
          </a:p>
        </p:txBody>
      </p:sp>
      <p:pic>
        <p:nvPicPr>
          <p:cNvPr id="5" name="Content Placeholder 4" descr="11746_408892455863702_743806899_n.jpg"/>
          <p:cNvPicPr>
            <a:picLocks noGrp="1" noChangeAspect="1"/>
          </p:cNvPicPr>
          <p:nvPr>
            <p:ph idx="1"/>
          </p:nvPr>
        </p:nvPicPr>
        <p:blipFill>
          <a:blip r:embed="rId3" cstate="print"/>
          <a:stretch>
            <a:fillRect/>
          </a:stretch>
        </p:blipFill>
        <p:spPr>
          <a:xfrm>
            <a:off x="1066800" y="609600"/>
            <a:ext cx="7162800" cy="5715000"/>
          </a:xfrm>
        </p:spPr>
      </p:pic>
      <p:sp>
        <p:nvSpPr>
          <p:cNvPr id="4" name="TextBox 3"/>
          <p:cNvSpPr txBox="1"/>
          <p:nvPr/>
        </p:nvSpPr>
        <p:spPr>
          <a:xfrm rot="1083361">
            <a:off x="1278527" y="2642964"/>
            <a:ext cx="7469770" cy="1569660"/>
          </a:xfrm>
          <a:prstGeom prst="rect">
            <a:avLst/>
          </a:prstGeom>
          <a:noFill/>
        </p:spPr>
        <p:txBody>
          <a:bodyPr wrap="square" rtlCol="0">
            <a:spAutoFit/>
          </a:bodyPr>
          <a:lstStyle/>
          <a:p>
            <a:r>
              <a:rPr lang="en-US" sz="9600" b="1" u="sng" dirty="0" smtClean="0">
                <a:solidFill>
                  <a:srgbClr val="FF0000"/>
                </a:solidFill>
                <a:latin typeface="+mj-lt"/>
              </a:rPr>
              <a:t>27% MORE</a:t>
            </a:r>
            <a:endParaRPr lang="en-US" sz="9600" b="1" u="sng" dirty="0">
              <a:solidFill>
                <a:srgbClr val="FF0000"/>
              </a:solidFill>
              <a:latin typeface="+mj-l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4" name="Content Placeholder 3" descr="stwd_justcause.gif"/>
          <p:cNvPicPr>
            <a:picLocks noGrp="1" noChangeAspect="1"/>
          </p:cNvPicPr>
          <p:nvPr>
            <p:ph idx="1"/>
          </p:nvPr>
        </p:nvPicPr>
        <p:blipFill>
          <a:blip r:embed="rId3" cstate="print"/>
          <a:stretch>
            <a:fillRect/>
          </a:stretch>
        </p:blipFill>
        <p:spPr>
          <a:xfrm>
            <a:off x="1143000" y="838200"/>
            <a:ext cx="6881272" cy="5348228"/>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554479_402377823181832_2002510758_n.png"/>
          <p:cNvPicPr>
            <a:picLocks noGrp="1" noChangeAspect="1"/>
          </p:cNvPicPr>
          <p:nvPr>
            <p:ph idx="1"/>
          </p:nvPr>
        </p:nvPicPr>
        <p:blipFill>
          <a:blip r:embed="rId3" cstate="print"/>
          <a:stretch>
            <a:fillRect/>
          </a:stretch>
        </p:blipFill>
        <p:spPr>
          <a:xfrm>
            <a:off x="914400" y="762000"/>
            <a:ext cx="7391399" cy="5451836"/>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solidFill>
                <a:schemeClr val="tx1"/>
              </a:solidFill>
            </a:endParaRPr>
          </a:p>
        </p:txBody>
      </p:sp>
      <p:sp>
        <p:nvSpPr>
          <p:cNvPr id="3" name="Content Placeholder 2"/>
          <p:cNvSpPr>
            <a:spLocks noGrp="1"/>
          </p:cNvSpPr>
          <p:nvPr>
            <p:ph idx="1"/>
          </p:nvPr>
        </p:nvSpPr>
        <p:spPr/>
        <p:txBody>
          <a:bodyPr>
            <a:normAutofit fontScale="85000" lnSpcReduction="20000"/>
          </a:bodyPr>
          <a:lstStyle/>
          <a:p>
            <a:endParaRPr lang="en-US" sz="4000" dirty="0" smtClean="0">
              <a:latin typeface="+mj-lt"/>
            </a:endParaRPr>
          </a:p>
          <a:p>
            <a:pPr algn="ctr">
              <a:buNone/>
            </a:pPr>
            <a:r>
              <a:rPr lang="en-US" sz="4700" dirty="0" smtClean="0">
                <a:latin typeface="+mj-lt"/>
              </a:rPr>
              <a:t> </a:t>
            </a:r>
            <a:r>
              <a:rPr lang="en-US" sz="4700" b="1" dirty="0" smtClean="0">
                <a:latin typeface="+mj-lt"/>
              </a:rPr>
              <a:t>RANK-AND-FILE UNIONISM</a:t>
            </a:r>
          </a:p>
          <a:p>
            <a:pPr algn="ctr">
              <a:buNone/>
            </a:pPr>
            <a:endParaRPr lang="en-US" sz="4700" b="1" dirty="0" smtClean="0">
              <a:latin typeface="+mj-lt"/>
            </a:endParaRPr>
          </a:p>
          <a:p>
            <a:pPr algn="ctr">
              <a:buNone/>
            </a:pPr>
            <a:r>
              <a:rPr lang="en-US" sz="4700" b="1" dirty="0" smtClean="0">
                <a:latin typeface="+mj-lt"/>
              </a:rPr>
              <a:t>VS</a:t>
            </a:r>
          </a:p>
          <a:p>
            <a:pPr algn="ctr">
              <a:buNone/>
            </a:pPr>
            <a:endParaRPr lang="en-US" sz="4700" b="1" dirty="0" smtClean="0">
              <a:latin typeface="+mj-lt"/>
            </a:endParaRPr>
          </a:p>
          <a:p>
            <a:pPr algn="ctr">
              <a:buNone/>
            </a:pPr>
            <a:r>
              <a:rPr lang="en-US" sz="4700" b="1" dirty="0" smtClean="0">
                <a:latin typeface="+mj-lt"/>
              </a:rPr>
              <a:t>BUSINESS UNIONISM</a:t>
            </a:r>
          </a:p>
          <a:p>
            <a:pPr algn="ctr">
              <a:buNone/>
            </a:pPr>
            <a:r>
              <a:rPr lang="en-US" sz="4700" b="1" dirty="0" smtClean="0">
                <a:latin typeface="+mj-lt"/>
              </a:rPr>
              <a:t>   </a:t>
            </a:r>
            <a:r>
              <a:rPr lang="en-US" sz="4000" b="1" dirty="0" smtClean="0">
                <a:latin typeface="+mj-lt"/>
              </a:rPr>
              <a:t>                        </a:t>
            </a:r>
          </a:p>
          <a:p>
            <a:pPr>
              <a:buNone/>
            </a:pPr>
            <a:r>
              <a:rPr lang="en-US" sz="4000" dirty="0" smtClean="0">
                <a:latin typeface="+mj-lt"/>
              </a:rPr>
              <a:t>                        </a:t>
            </a:r>
            <a:endParaRPr lang="en-US" sz="4000" dirty="0">
              <a:latin typeface="+mj-lt"/>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2892</TotalTime>
  <Words>2995</Words>
  <Application>Microsoft Office PowerPoint</Application>
  <PresentationFormat>On-screen Show (4:3)</PresentationFormat>
  <Paragraphs>185</Paragraphs>
  <Slides>33</Slides>
  <Notes>26</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Apex</vt:lpstr>
      <vt:lpstr>Slide 1</vt:lpstr>
      <vt:lpstr>Slide 2</vt:lpstr>
      <vt:lpstr>What Is UE?</vt:lpstr>
      <vt:lpstr>UE members do many kinds of work in both the private and public sectors</vt:lpstr>
      <vt:lpstr>Slide 5</vt:lpstr>
      <vt:lpstr> and a </vt:lpstr>
      <vt:lpstr> </vt:lpstr>
      <vt:lpstr>Slide 8</vt:lpstr>
      <vt:lpstr>Slide 9</vt:lpstr>
      <vt:lpstr>UE RANK-AND-FILE UNIONISM</vt:lpstr>
      <vt:lpstr>PREAMBLE TO UE CONSTITUTION</vt:lpstr>
      <vt:lpstr>Article 25, UE Constitution,  Rank-and-File Principles</vt:lpstr>
      <vt:lpstr>OFFICER AND STAFF PAY</vt:lpstr>
      <vt:lpstr>PROUD TO BE INDEPENDENT</vt:lpstr>
      <vt:lpstr>DIFFERENCES BETWEEN  RANK-AND-FILE UNIONISM AND BUSINESS UNIONISM</vt:lpstr>
      <vt:lpstr>Slide 16</vt:lpstr>
      <vt:lpstr>Slide 17</vt:lpstr>
      <vt:lpstr>Slide 18</vt:lpstr>
      <vt:lpstr>Slide 19</vt:lpstr>
      <vt:lpstr>Slide 20</vt:lpstr>
      <vt:lpstr>Slide 21</vt:lpstr>
      <vt:lpstr>UE – Yesterday and Today</vt:lpstr>
      <vt:lpstr>EQUALITY AND SOLIDARITY</vt:lpstr>
      <vt:lpstr>UE WOMEN’S CONFERENCES</vt:lpstr>
      <vt:lpstr>UE FIGHTS RACISM AND DISCRIMINATION</vt:lpstr>
      <vt:lpstr>UE MARCHES FOR CIVIL RIGHTS</vt:lpstr>
      <vt:lpstr>UE LEADS FIGHT AGAINST CONCESSION BARGAINING</vt:lpstr>
      <vt:lpstr>INTERNATIONAL SOLIDARITY</vt:lpstr>
      <vt:lpstr>FIGHTING FOR COLLECTIVE BARGAINING RIGHTS</vt:lpstr>
      <vt:lpstr>FIGHTING PLANT CLOSINGS</vt:lpstr>
      <vt:lpstr>NEW MODELS OF WORKER ORGANIZATION</vt:lpstr>
      <vt:lpstr>HOW CAN I BECOME ACTIVE?</vt:lpstr>
      <vt:lpstr>UE RANK-AND-FILE UNIONISM: AN IDEA WORTH FIGHTING FOR</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jthomp690</dc:creator>
  <cp:lastModifiedBy>jthomp690</cp:lastModifiedBy>
  <cp:revision>249</cp:revision>
  <dcterms:created xsi:type="dcterms:W3CDTF">2013-03-05T17:56:14Z</dcterms:created>
  <dcterms:modified xsi:type="dcterms:W3CDTF">2013-11-01T16:06:39Z</dcterms:modified>
</cp:coreProperties>
</file>