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296400"/>
  <p:embeddedFontLst>
    <p:embeddedFont>
      <p:font typeface="Arial Black" pitchFamily="34" charset="0"/>
      <p:bold r:id="rId22"/>
    </p:embeddedFont>
    <p:embeddedFont>
      <p:font typeface="Cabin" charset="0"/>
      <p:regular r:id="rId23"/>
      <p:bold r:id="rId24"/>
      <p:italic r:id="rId25"/>
      <p:boldItalic r:id="rId26"/>
    </p:embeddedFont>
    <p:embeddedFont>
      <p:font typeface="Trebuchet MS" pitchFamily="34" charset="0"/>
      <p:regular r:id="rId27"/>
      <p:bold r:id="rId28"/>
      <p:italic r:id="rId29"/>
      <p:boldItalic r:id="rId30"/>
    </p:embeddedFont>
    <p:embeddedFont>
      <p:font typeface="Calibri" pitchFamily="34" charset="0"/>
      <p:regular r:id="rId31"/>
      <p:bold r:id="rId32"/>
      <p:italic r:id="rId33"/>
      <p:boldItalic r:id="rId34"/>
    </p:embeddedFont>
    <p:embeddedFont>
      <p:font typeface="Oswald" charset="0"/>
      <p:regular r:id="rId35"/>
      <p:bold r:id="rId36"/>
    </p:embeddedFont>
    <p:embeddedFont>
      <p:font typeface="Average" charset="0"/>
      <p:regular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32"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65138"/>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65138"/>
          </a:xfrm>
          <a:prstGeom prst="rect">
            <a:avLst/>
          </a:prstGeom>
          <a:noFill/>
          <a:ln>
            <a:noFill/>
          </a:ln>
        </p:spPr>
        <p:txBody>
          <a:bodyPr lIns="91425" tIns="91425" rIns="91425" bIns="91425" anchor="t" anchorCtr="0"/>
          <a:lstStyle>
            <a:lvl1pPr marL="0" marR="0" lvl="0" indent="0" algn="r" rtl="0">
              <a:spcBef>
                <a:spcPts val="0"/>
              </a:spcBef>
              <a:spcAft>
                <a:spcPts val="0"/>
              </a:spcAft>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049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16425"/>
            <a:ext cx="5486399" cy="4183063"/>
          </a:xfrm>
          <a:prstGeom prst="rect">
            <a:avLst/>
          </a:prstGeom>
          <a:noFill/>
          <a:ln>
            <a:noFill/>
          </a:ln>
        </p:spPr>
        <p:txBody>
          <a:bodyPr lIns="91425" tIns="91425" rIns="91425" bIns="91425" anchor="t" anchorCtr="0"/>
          <a:lstStyle>
            <a:lvl1pPr marL="0" marR="0" lvl="0" indent="0" algn="l" rtl="0">
              <a:spcBef>
                <a:spcPts val="360"/>
              </a:spcBef>
              <a:spcAft>
                <a:spcPts val="0"/>
              </a:spcAft>
              <a:buNone/>
              <a:defRPr sz="1200" b="0" i="0" u="none" strike="noStrike" cap="none">
                <a:solidFill>
                  <a:schemeClr val="dk1"/>
                </a:solidFill>
                <a:latin typeface="Calibri"/>
                <a:ea typeface="Calibri"/>
                <a:cs typeface="Calibri"/>
                <a:sym typeface="Calibri"/>
              </a:defRPr>
            </a:lvl1pPr>
            <a:lvl2pPr marL="457200" marR="0" lvl="1" indent="0" algn="l" rtl="0">
              <a:spcBef>
                <a:spcPts val="360"/>
              </a:spcBef>
              <a:spcAft>
                <a:spcPts val="0"/>
              </a:spcAft>
              <a:buNone/>
              <a:defRPr sz="1200" b="0"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None/>
              <a:defRPr sz="1200" b="0" i="0" u="none" strike="noStrike" cap="none">
                <a:solidFill>
                  <a:schemeClr val="dk1"/>
                </a:solidFill>
                <a:latin typeface="Calibri"/>
                <a:ea typeface="Calibri"/>
                <a:cs typeface="Calibri"/>
                <a:sym typeface="Calibri"/>
              </a:defRPr>
            </a:lvl3pPr>
            <a:lvl4pPr marL="1371600" marR="0" lvl="3" indent="0" algn="l" rtl="0">
              <a:spcBef>
                <a:spcPts val="360"/>
              </a:spcBef>
              <a:spcAft>
                <a:spcPts val="0"/>
              </a:spcAft>
              <a:buNone/>
              <a:defRPr sz="1200" b="0" i="0" u="none" strike="noStrike" cap="none">
                <a:solidFill>
                  <a:schemeClr val="dk1"/>
                </a:solidFill>
                <a:latin typeface="Calibri"/>
                <a:ea typeface="Calibri"/>
                <a:cs typeface="Calibri"/>
                <a:sym typeface="Calibri"/>
              </a:defRPr>
            </a:lvl4pPr>
            <a:lvl5pPr marL="1828800" marR="0" lvl="4" indent="0" algn="l" rtl="0">
              <a:spcBef>
                <a:spcPts val="360"/>
              </a:spcBef>
              <a:spcAft>
                <a:spcPts val="0"/>
              </a:spcAft>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829675"/>
            <a:ext cx="2971799" cy="465138"/>
          </a:xfrm>
          <a:prstGeom prst="rect">
            <a:avLst/>
          </a:prstGeom>
          <a:noFill/>
          <a:ln>
            <a:noFill/>
          </a:ln>
        </p:spPr>
        <p:txBody>
          <a:bodyPr lIns="91425" tIns="91425" rIns="91425" bIns="91425" anchor="b" anchorCtr="0"/>
          <a:lstStyle>
            <a:lvl1pPr marL="0" marR="0" lvl="0" indent="0" algn="l" rtl="0">
              <a:spcBef>
                <a:spcPts val="0"/>
              </a:spcBef>
              <a:spcAft>
                <a:spcPts val="0"/>
              </a:spcAft>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829675"/>
            <a:ext cx="2971799" cy="465138"/>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SzPct val="25000"/>
                <a:buNone/>
              </a:pPr>
              <a:t>‹#›</a:t>
            </a:fld>
            <a:endParaRPr lang="en-US"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a:spLocks noGrp="1"/>
          </p:cNvSpPr>
          <p:nvPr>
            <p:ph type="body" idx="1"/>
          </p:nvPr>
        </p:nvSpPr>
        <p:spPr>
          <a:xfrm>
            <a:off x="685800" y="4416425"/>
            <a:ext cx="5486399" cy="4183063"/>
          </a:xfrm>
          <a:prstGeom prst="rect">
            <a:avLst/>
          </a:prstGeom>
        </p:spPr>
        <p:txBody>
          <a:bodyPr lIns="91425" tIns="91425" rIns="91425" bIns="91425" anchor="t" anchorCtr="0">
            <a:noAutofit/>
          </a:bodyPr>
          <a:lstStyle/>
          <a:p>
            <a:pPr lvl="0">
              <a:spcBef>
                <a:spcPts val="0"/>
              </a:spcBef>
              <a:buNone/>
            </a:pPr>
            <a:endParaRPr/>
          </a:p>
        </p:txBody>
      </p:sp>
      <p:sp>
        <p:nvSpPr>
          <p:cNvPr id="74" name="Shape 74"/>
          <p:cNvSpPr>
            <a:spLocks noGrp="1" noRot="1" noChangeAspect="1"/>
          </p:cNvSpPr>
          <p:nvPr>
            <p:ph type="sldImg" idx="2"/>
          </p:nvPr>
        </p:nvSpPr>
        <p:spPr>
          <a:xfrm>
            <a:off x="11049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11049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2" name="Shape 152"/>
          <p:cNvSpPr txBox="1">
            <a:spLocks noGrp="1"/>
          </p:cNvSpPr>
          <p:nvPr>
            <p:ph type="body" idx="1"/>
          </p:nvPr>
        </p:nvSpPr>
        <p:spPr>
          <a:xfrm>
            <a:off x="685800" y="4416425"/>
            <a:ext cx="5486399" cy="418306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You may have heard of the anger expressed that Malaysia was allowed to enter into the TPP with such a terrible human rights record.  Read. </a:t>
            </a:r>
          </a:p>
          <a:p>
            <a:pPr marL="0" marR="0" lvl="0" indent="0" algn="l" rtl="0">
              <a:spcBef>
                <a:spcPts val="360"/>
              </a:spcBef>
              <a:spcAft>
                <a:spcPts val="0"/>
              </a:spcAft>
              <a:buSzPct val="25000"/>
              <a:buNone/>
            </a:pPr>
            <a:r>
              <a:rPr lang="en-US" sz="1200" b="0" i="0" u="none" strike="noStrike" cap="none">
                <a:solidFill>
                  <a:schemeClr val="dk1"/>
                </a:solidFill>
                <a:latin typeface="Calibri"/>
                <a:ea typeface="Calibri"/>
                <a:cs typeface="Calibri"/>
                <a:sym typeface="Calibri"/>
              </a:rPr>
              <a:t>Vietnam is considered Tier 2 for trafficking- very bad, but not the worst.  In addition, freedom to organize in Vietnam, Malaysia and Brunei is non-existent.  </a:t>
            </a:r>
            <a:r>
              <a:rPr lang="en-US" sz="1200" b="0" i="0" u="none" strike="noStrike" cap="none">
                <a:solidFill>
                  <a:schemeClr val="dk1"/>
                </a:solidFill>
                <a:latin typeface="Arial"/>
                <a:ea typeface="Arial"/>
                <a:cs typeface="Arial"/>
                <a:sym typeface="Arial"/>
              </a:rPr>
              <a:t>The TPP includes side arrangements with Vietnam, Malaysia and Brunei which are weak, for example the TPP asks for the commitment to discourage trade in goods made with forced labor, but no prohibition. </a:t>
            </a:r>
          </a:p>
          <a:p>
            <a:pPr marL="0" marR="0" lvl="0" indent="0" algn="l" rtl="0">
              <a:spcBef>
                <a:spcPts val="360"/>
              </a:spcBef>
              <a:spcAft>
                <a:spcPts val="0"/>
              </a:spcAft>
              <a:buSzPct val="25000"/>
              <a:buNone/>
            </a:pPr>
            <a:r>
              <a:rPr lang="en-US" sz="1200" b="0" i="0" u="none" strike="noStrike" cap="none">
                <a:solidFill>
                  <a:schemeClr val="dk1"/>
                </a:solidFill>
                <a:latin typeface="Arial"/>
                <a:ea typeface="Arial"/>
                <a:cs typeface="Arial"/>
                <a:sym typeface="Arial"/>
              </a:rPr>
              <a:t>In addition, there is no side agreement with Mexico which has extreme human rights abuses and a country rife with protection unions and contracts defended by the government.  Even so, we know from our experience with NAFTA that enforcement of labor and human rights through side agreements is not possible.</a:t>
            </a:r>
          </a:p>
          <a:p>
            <a:pPr marL="0" marR="0" lvl="0" indent="0" algn="l" rtl="0">
              <a:spcBef>
                <a:spcPts val="360"/>
              </a:spcBef>
              <a:spcAft>
                <a:spcPts val="0"/>
              </a:spcAft>
              <a:buSzPct val="25000"/>
              <a:buNone/>
            </a:pPr>
            <a:endParaRPr sz="1200" b="0" i="0" u="none" strike="noStrike" cap="none">
              <a:solidFill>
                <a:schemeClr val="dk1"/>
              </a:solidFill>
              <a:latin typeface="Arial"/>
              <a:ea typeface="Arial"/>
              <a:cs typeface="Arial"/>
              <a:sym typeface="Arial"/>
            </a:endParaRPr>
          </a:p>
          <a:p>
            <a:pPr marL="0" marR="0" lvl="0" indent="0" algn="l" rtl="0">
              <a:spcBef>
                <a:spcPts val="360"/>
              </a:spcBef>
              <a:spcAft>
                <a:spcPts val="0"/>
              </a:spcAft>
              <a:buSzPct val="25000"/>
              <a:buNone/>
            </a:pPr>
            <a:r>
              <a:rPr lang="en-US" sz="1200" b="0" i="0" u="none" strike="noStrike" cap="none">
                <a:solidFill>
                  <a:schemeClr val="dk1"/>
                </a:solidFill>
                <a:latin typeface="Arial"/>
                <a:ea typeface="Arial"/>
                <a:cs typeface="Arial"/>
                <a:sym typeface="Arial"/>
              </a:rPr>
              <a:t>For example, it includes a “commitment to discourage” trade in goods made with forced labor and does not prohibit the trade in such goods.  </a:t>
            </a:r>
          </a:p>
          <a:p>
            <a:pPr marL="0" marR="0" lvl="0" indent="0" algn="l" rtl="0">
              <a:spcBef>
                <a:spcPts val="360"/>
              </a:spcBef>
              <a:spcAft>
                <a:spcPts val="0"/>
              </a:spcAft>
              <a:buSzPct val="25000"/>
              <a:buNone/>
            </a:pPr>
            <a:endParaRPr sz="1200" b="0" i="0" u="none" strike="noStrike" cap="none">
              <a:solidFill>
                <a:schemeClr val="dk1"/>
              </a:solidFill>
              <a:latin typeface="Calibri"/>
              <a:ea typeface="Calibri"/>
              <a:cs typeface="Calibri"/>
              <a:sym typeface="Calibri"/>
            </a:endParaRPr>
          </a:p>
        </p:txBody>
      </p:sp>
      <p:sp>
        <p:nvSpPr>
          <p:cNvPr id="153" name="Shape 153"/>
          <p:cNvSpPr txBox="1">
            <a:spLocks noGrp="1"/>
          </p:cNvSpPr>
          <p:nvPr>
            <p:ph type="sldNum" idx="12"/>
          </p:nvPr>
        </p:nvSpPr>
        <p:spPr>
          <a:xfrm>
            <a:off x="3884612" y="8829675"/>
            <a:ext cx="2971799" cy="465138"/>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pPr marL="0" marR="0" lvl="0" indent="0" algn="r" rtl="0">
                <a:spcBef>
                  <a:spcPts val="0"/>
                </a:spcBef>
                <a:spcAft>
                  <a:spcPts val="0"/>
                </a:spcAft>
                <a:buSzPct val="25000"/>
                <a:buNone/>
              </a:pPr>
              <a:t>10</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11049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63" name="Shape 163"/>
          <p:cNvSpPr txBox="1">
            <a:spLocks noGrp="1"/>
          </p:cNvSpPr>
          <p:nvPr>
            <p:ph type="body" idx="1"/>
          </p:nvPr>
        </p:nvSpPr>
        <p:spPr>
          <a:xfrm>
            <a:off x="685800" y="4416425"/>
            <a:ext cx="5486399" cy="418306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Under TPP there is a initial estimate by the Wall Street Journal of 330,000 jobs lost.  We know this number will most likely be higher.  We can predict the outcomes of the TPP by looking at past trade deals.  Under NAFTA we saw …</a:t>
            </a:r>
          </a:p>
        </p:txBody>
      </p:sp>
      <p:sp>
        <p:nvSpPr>
          <p:cNvPr id="164" name="Shape 164"/>
          <p:cNvSpPr txBox="1"/>
          <p:nvPr/>
        </p:nvSpPr>
        <p:spPr>
          <a:xfrm>
            <a:off x="3884612" y="8829675"/>
            <a:ext cx="2971799" cy="465138"/>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pPr marL="0" marR="0" lvl="0" indent="0" algn="r" rtl="0">
                <a:spcBef>
                  <a:spcPts val="0"/>
                </a:spcBef>
                <a:spcAft>
                  <a:spcPts val="0"/>
                </a:spcAft>
                <a:buSzPct val="25000"/>
                <a:buNone/>
              </a:pPr>
              <a:t>11</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11049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2" name="Shape 172"/>
          <p:cNvSpPr txBox="1">
            <a:spLocks noGrp="1"/>
          </p:cNvSpPr>
          <p:nvPr>
            <p:ph type="body" idx="1"/>
          </p:nvPr>
        </p:nvSpPr>
        <p:spPr>
          <a:xfrm>
            <a:off x="685800" y="4416425"/>
            <a:ext cx="5486399" cy="418306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Eliminates local procurement which means we lose our ability to engage in stimulus spending when the economy needs it or make sure we can get locally grown food for schools and even if we try as consumers to favor locally made products, labeling will allow “Made in America” with 45% actually made in America.  Recently the WTO forced us to stop labeling country of origin on our meat labels!  We can expect more and more of this under TPP.</a:t>
            </a:r>
          </a:p>
        </p:txBody>
      </p:sp>
      <p:sp>
        <p:nvSpPr>
          <p:cNvPr id="173" name="Shape 173"/>
          <p:cNvSpPr txBox="1">
            <a:spLocks noGrp="1"/>
          </p:cNvSpPr>
          <p:nvPr>
            <p:ph type="sldNum" idx="12"/>
          </p:nvPr>
        </p:nvSpPr>
        <p:spPr>
          <a:xfrm>
            <a:off x="3884612" y="8829675"/>
            <a:ext cx="2971799" cy="465138"/>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pPr marL="0" marR="0" lvl="0" indent="0" algn="r" rtl="0">
                <a:spcBef>
                  <a:spcPts val="0"/>
                </a:spcBef>
                <a:spcAft>
                  <a:spcPts val="0"/>
                </a:spcAft>
                <a:buSzPct val="25000"/>
                <a:buNone/>
              </a:pPr>
              <a:t>12</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11049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1" name="Shape 181"/>
          <p:cNvSpPr txBox="1">
            <a:spLocks noGrp="1"/>
          </p:cNvSpPr>
          <p:nvPr>
            <p:ph type="body" idx="1"/>
          </p:nvPr>
        </p:nvSpPr>
        <p:spPr>
          <a:xfrm>
            <a:off x="685800" y="4416425"/>
            <a:ext cx="5486399" cy="418306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How low can we go?  Here are the minimum wages in the 10 other countries involved in the TPP.  Some countries use an hourly rate, while others use a monthly or daily minimum.  Two countries do not have minimum wage laws at all.</a:t>
            </a:r>
          </a:p>
        </p:txBody>
      </p:sp>
      <p:sp>
        <p:nvSpPr>
          <p:cNvPr id="182" name="Shape 182"/>
          <p:cNvSpPr txBox="1">
            <a:spLocks noGrp="1"/>
          </p:cNvSpPr>
          <p:nvPr>
            <p:ph type="sldNum" idx="12"/>
          </p:nvPr>
        </p:nvSpPr>
        <p:spPr>
          <a:xfrm>
            <a:off x="3884612" y="8829675"/>
            <a:ext cx="2971799" cy="465138"/>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pPr marL="0" marR="0" lvl="0" indent="0" algn="r" rtl="0">
                <a:spcBef>
                  <a:spcPts val="0"/>
                </a:spcBef>
                <a:spcAft>
                  <a:spcPts val="0"/>
                </a:spcAft>
                <a:buSzPct val="25000"/>
                <a:buNone/>
              </a:pPr>
              <a:t>13</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txBox="1">
            <a:spLocks noGrp="1"/>
          </p:cNvSpPr>
          <p:nvPr>
            <p:ph type="body" idx="1"/>
          </p:nvPr>
        </p:nvSpPr>
        <p:spPr>
          <a:xfrm>
            <a:off x="685800" y="4416425"/>
            <a:ext cx="5486399" cy="4183063"/>
          </a:xfrm>
          <a:prstGeom prst="rect">
            <a:avLst/>
          </a:prstGeom>
        </p:spPr>
        <p:txBody>
          <a:bodyPr lIns="91425" tIns="91425" rIns="91425" bIns="91425" anchor="t" anchorCtr="0">
            <a:noAutofit/>
          </a:bodyPr>
          <a:lstStyle/>
          <a:p>
            <a:pPr lvl="0">
              <a:spcBef>
                <a:spcPts val="0"/>
              </a:spcBef>
              <a:buNone/>
            </a:pPr>
            <a:endParaRPr/>
          </a:p>
        </p:txBody>
      </p:sp>
      <p:sp>
        <p:nvSpPr>
          <p:cNvPr id="208" name="Shape 208"/>
          <p:cNvSpPr>
            <a:spLocks noGrp="1" noRot="1" noChangeAspect="1"/>
          </p:cNvSpPr>
          <p:nvPr>
            <p:ph type="sldImg" idx="2"/>
          </p:nvPr>
        </p:nvSpPr>
        <p:spPr>
          <a:xfrm>
            <a:off x="11049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11049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17" name="Shape 217"/>
          <p:cNvSpPr txBox="1">
            <a:spLocks noGrp="1"/>
          </p:cNvSpPr>
          <p:nvPr>
            <p:ph type="body" idx="1"/>
          </p:nvPr>
        </p:nvSpPr>
        <p:spPr>
          <a:xfrm>
            <a:off x="685800" y="4416425"/>
            <a:ext cx="5486399" cy="418306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p:txBody>
      </p:sp>
      <p:sp>
        <p:nvSpPr>
          <p:cNvPr id="218" name="Shape 218"/>
          <p:cNvSpPr txBox="1">
            <a:spLocks noGrp="1"/>
          </p:cNvSpPr>
          <p:nvPr>
            <p:ph type="sldNum" idx="12"/>
          </p:nvPr>
        </p:nvSpPr>
        <p:spPr>
          <a:xfrm>
            <a:off x="3884612" y="8829675"/>
            <a:ext cx="2971799" cy="465138"/>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pPr marL="0" marR="0" lvl="0" indent="0" algn="r" rtl="0">
                <a:spcBef>
                  <a:spcPts val="0"/>
                </a:spcBef>
                <a:spcAft>
                  <a:spcPts val="0"/>
                </a:spcAft>
                <a:buSzPct val="25000"/>
                <a:buNone/>
              </a:pPr>
              <a:t>15</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11049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6" name="Shape 226"/>
          <p:cNvSpPr txBox="1">
            <a:spLocks noGrp="1"/>
          </p:cNvSpPr>
          <p:nvPr>
            <p:ph type="body" idx="1"/>
          </p:nvPr>
        </p:nvSpPr>
        <p:spPr>
          <a:xfrm>
            <a:off x="685800" y="4416425"/>
            <a:ext cx="5486399" cy="418306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Its been done before, a pissed off populace has de-railed the following trade agreements.</a:t>
            </a:r>
          </a:p>
        </p:txBody>
      </p:sp>
      <p:sp>
        <p:nvSpPr>
          <p:cNvPr id="227" name="Shape 227"/>
          <p:cNvSpPr txBox="1">
            <a:spLocks noGrp="1"/>
          </p:cNvSpPr>
          <p:nvPr>
            <p:ph type="sldNum" idx="12"/>
          </p:nvPr>
        </p:nvSpPr>
        <p:spPr>
          <a:xfrm>
            <a:off x="3884612" y="8829675"/>
            <a:ext cx="2971799" cy="465138"/>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pPr marL="0" marR="0" lvl="0" indent="0" algn="r" rtl="0">
                <a:spcBef>
                  <a:spcPts val="0"/>
                </a:spcBef>
                <a:spcAft>
                  <a:spcPts val="0"/>
                </a:spcAft>
                <a:buSzPct val="25000"/>
                <a:buNone/>
              </a:pPr>
              <a:t>16</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txBox="1">
            <a:spLocks noGrp="1"/>
          </p:cNvSpPr>
          <p:nvPr>
            <p:ph type="body" idx="1"/>
          </p:nvPr>
        </p:nvSpPr>
        <p:spPr>
          <a:xfrm>
            <a:off x="685800" y="4416425"/>
            <a:ext cx="5486399" cy="4183063"/>
          </a:xfrm>
          <a:prstGeom prst="rect">
            <a:avLst/>
          </a:prstGeom>
        </p:spPr>
        <p:txBody>
          <a:bodyPr lIns="91425" tIns="91425" rIns="91425" bIns="91425" anchor="t" anchorCtr="0">
            <a:noAutofit/>
          </a:bodyPr>
          <a:lstStyle/>
          <a:p>
            <a:pPr lvl="0">
              <a:spcBef>
                <a:spcPts val="0"/>
              </a:spcBef>
              <a:buNone/>
            </a:pPr>
            <a:endParaRPr/>
          </a:p>
        </p:txBody>
      </p:sp>
      <p:sp>
        <p:nvSpPr>
          <p:cNvPr id="235" name="Shape 235"/>
          <p:cNvSpPr>
            <a:spLocks noGrp="1" noRot="1" noChangeAspect="1"/>
          </p:cNvSpPr>
          <p:nvPr>
            <p:ph type="sldImg" idx="2"/>
          </p:nvPr>
        </p:nvSpPr>
        <p:spPr>
          <a:xfrm>
            <a:off x="11049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11049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2" name="Shape 242"/>
          <p:cNvSpPr txBox="1">
            <a:spLocks noGrp="1"/>
          </p:cNvSpPr>
          <p:nvPr>
            <p:ph type="body" idx="1"/>
          </p:nvPr>
        </p:nvSpPr>
        <p:spPr>
          <a:xfrm>
            <a:off x="685800" y="4416425"/>
            <a:ext cx="5486399" cy="418306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Add congressional timetable: As early as February 2016, lame duck session or possibly until there is a new president.  Balance of forces who we hope continue to oppose TPP:  Anti-Obama Republicans, tea party nationalists,  Progressive Democrats- but we should expect there will be extreme pressure on the democrats reminiscent of the vote buying that took place to get NAFTA passed. </a:t>
            </a:r>
          </a:p>
        </p:txBody>
      </p:sp>
      <p:sp>
        <p:nvSpPr>
          <p:cNvPr id="243" name="Shape 243"/>
          <p:cNvSpPr txBox="1">
            <a:spLocks noGrp="1"/>
          </p:cNvSpPr>
          <p:nvPr>
            <p:ph type="sldNum" idx="12"/>
          </p:nvPr>
        </p:nvSpPr>
        <p:spPr>
          <a:xfrm>
            <a:off x="3884612" y="8829675"/>
            <a:ext cx="2971799" cy="465138"/>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pPr marL="0" marR="0" lvl="0" indent="0" algn="r" rtl="0">
                <a:spcBef>
                  <a:spcPts val="0"/>
                </a:spcBef>
                <a:spcAft>
                  <a:spcPts val="0"/>
                </a:spcAft>
                <a:buSzPct val="25000"/>
                <a:buNone/>
              </a:pPr>
              <a:t>18</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2" name="Shape 252"/>
          <p:cNvSpPr txBox="1">
            <a:spLocks noGrp="1"/>
          </p:cNvSpPr>
          <p:nvPr>
            <p:ph type="body" idx="1"/>
          </p:nvPr>
        </p:nvSpPr>
        <p:spPr>
          <a:xfrm>
            <a:off x="685800" y="4416425"/>
            <a:ext cx="5486399" cy="418306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The following  Democrats in areas with UE members voted in favor of fast track.  These should be the targets to get to vote no on the TPP.</a:t>
            </a:r>
          </a:p>
          <a:p>
            <a:pPr marL="0" marR="0" lvl="0" indent="0" algn="l" rtl="0">
              <a:spcBef>
                <a:spcPts val="360"/>
              </a:spcBef>
              <a:spcAft>
                <a:spcPts val="0"/>
              </a:spcAft>
              <a:buSzPct val="25000"/>
              <a:buNone/>
            </a:pPr>
            <a:r>
              <a:rPr lang="en-US" sz="1200" b="0" i="0" u="none" strike="noStrike" cap="none">
                <a:solidFill>
                  <a:schemeClr val="dk1"/>
                </a:solidFill>
                <a:latin typeface="Calibri"/>
                <a:ea typeface="Calibri"/>
                <a:cs typeface="Calibri"/>
                <a:sym typeface="Calibri"/>
              </a:rPr>
              <a:t>Media work must be done as well to change the narrative on what the TPP will do to us.</a:t>
            </a:r>
          </a:p>
        </p:txBody>
      </p:sp>
      <p:sp>
        <p:nvSpPr>
          <p:cNvPr id="253" name="Shape 253"/>
          <p:cNvSpPr txBox="1">
            <a:spLocks noGrp="1"/>
          </p:cNvSpPr>
          <p:nvPr>
            <p:ph type="sldNum" idx="12"/>
          </p:nvPr>
        </p:nvSpPr>
        <p:spPr>
          <a:xfrm>
            <a:off x="3884612" y="8829675"/>
            <a:ext cx="2971799" cy="465138"/>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pPr marL="0" marR="0" lvl="0" indent="0" algn="r" rtl="0">
                <a:spcBef>
                  <a:spcPts val="0"/>
                </a:spcBef>
                <a:spcAft>
                  <a:spcPts val="0"/>
                </a:spcAft>
                <a:buSzPct val="25000"/>
                <a:buNone/>
              </a:pPr>
              <a:t>19</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049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86" name="Shape 86"/>
          <p:cNvSpPr txBox="1">
            <a:spLocks noGrp="1"/>
          </p:cNvSpPr>
          <p:nvPr>
            <p:ph type="body" idx="1"/>
          </p:nvPr>
        </p:nvSpPr>
        <p:spPr>
          <a:xfrm>
            <a:off x="685800" y="4416425"/>
            <a:ext cx="5486399" cy="4183063"/>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Cabin"/>
              <a:buNone/>
            </a:pPr>
            <a:r>
              <a:rPr lang="en-US" sz="1200" b="0" i="0" u="none" strike="noStrike" cap="none">
                <a:solidFill>
                  <a:schemeClr val="dk2"/>
                </a:solidFill>
                <a:latin typeface="Cabin"/>
                <a:ea typeface="Cabin"/>
                <a:cs typeface="Cabin"/>
                <a:sym typeface="Cabin"/>
              </a:rPr>
              <a:t>The 11 countries of the pacific rim that are listed here are the original “negotiating countries”.  However, THE TPP IS A “DOCKING” AGREEMENT OPEN TO </a:t>
            </a:r>
            <a:r>
              <a:rPr lang="en-US" sz="1200" b="0" i="1" u="none" strike="noStrike" cap="none">
                <a:solidFill>
                  <a:schemeClr val="dk2"/>
                </a:solidFill>
                <a:latin typeface="Cabin"/>
                <a:ea typeface="Cabin"/>
                <a:cs typeface="Cabin"/>
                <a:sym typeface="Cabin"/>
              </a:rPr>
              <a:t>ANY</a:t>
            </a:r>
            <a:r>
              <a:rPr lang="en-US" sz="1200" b="0" i="0" u="none" strike="noStrike" cap="none">
                <a:solidFill>
                  <a:schemeClr val="dk2"/>
                </a:solidFill>
                <a:latin typeface="Cabin"/>
                <a:ea typeface="Cabin"/>
                <a:cs typeface="Cabin"/>
                <a:sym typeface="Cabin"/>
              </a:rPr>
              <a:t> COUNRTY THAT AGREES TO ITS TERMS without the need to have all the original 11 agree to their entrance.  So for example, China could join.</a:t>
            </a:r>
          </a:p>
          <a:p>
            <a:pPr marL="0" marR="0" lvl="0" indent="0" algn="l" rtl="0">
              <a:spcBef>
                <a:spcPts val="0"/>
              </a:spcBef>
              <a:spcAft>
                <a:spcPts val="0"/>
              </a:spcAft>
              <a:buSzPct val="25000"/>
              <a:buNone/>
            </a:pPr>
            <a:endParaRPr sz="1200" b="1" i="1" u="none" strike="noStrike" cap="none">
              <a:solidFill>
                <a:schemeClr val="dk1"/>
              </a:solidFill>
              <a:latin typeface="Calibri"/>
              <a:ea typeface="Calibri"/>
              <a:cs typeface="Calibri"/>
              <a:sym typeface="Calibri"/>
            </a:endParaRPr>
          </a:p>
        </p:txBody>
      </p:sp>
      <p:sp>
        <p:nvSpPr>
          <p:cNvPr id="87" name="Shape 87"/>
          <p:cNvSpPr txBox="1"/>
          <p:nvPr/>
        </p:nvSpPr>
        <p:spPr>
          <a:xfrm>
            <a:off x="3884612" y="8829675"/>
            <a:ext cx="2971799" cy="465138"/>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SzPct val="25000"/>
                <a:buNone/>
              </a:pPr>
              <a:t>2</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11049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4" name="Shape 94"/>
          <p:cNvSpPr txBox="1">
            <a:spLocks noGrp="1"/>
          </p:cNvSpPr>
          <p:nvPr>
            <p:ph type="body" idx="1"/>
          </p:nvPr>
        </p:nvSpPr>
        <p:spPr>
          <a:xfrm>
            <a:off x="685800" y="4416425"/>
            <a:ext cx="5486399" cy="4183063"/>
          </a:xfrm>
          <a:prstGeom prst="rect">
            <a:avLst/>
          </a:prstGeom>
          <a:noFill/>
          <a:ln>
            <a:noFill/>
          </a:ln>
        </p:spPr>
        <p:txBody>
          <a:bodyPr lIns="91425" tIns="45700" rIns="91425" bIns="45700" anchor="t" anchorCtr="0">
            <a:noAutofit/>
          </a:bodyPr>
          <a:lstStyle/>
          <a:p>
            <a:pPr marL="231775" marR="0" lvl="0" indent="-231775" algn="l" rtl="0">
              <a:spcBef>
                <a:spcPts val="0"/>
              </a:spcBef>
              <a:spcAft>
                <a:spcPts val="0"/>
              </a:spcAft>
              <a:buClr>
                <a:schemeClr val="dk1"/>
              </a:buClr>
              <a:buSzPct val="25000"/>
              <a:buFont typeface="Arial"/>
              <a:buNone/>
            </a:pPr>
            <a:r>
              <a:rPr lang="en-US" sz="1200" b="0" i="0" u="none" strike="noStrike" cap="none">
                <a:solidFill>
                  <a:schemeClr val="dk1"/>
                </a:solidFill>
                <a:latin typeface="Calibri"/>
                <a:ea typeface="Calibri"/>
                <a:cs typeface="Calibri"/>
                <a:sym typeface="Calibri"/>
              </a:rPr>
              <a:t>Negotiated over five years by corporate representatives, the TPP is not a trade deal, but a global treaty granting extreme rights to corporations.  Under the TPP domestic laws and policies cannot contradict the terms of the TPP, if they do, any “investor” (the term investor is what the TPP calls corporations) can sue for damages from the US federal government, then state and local governments, meaning we pay through our taxes and budget cuts.   And u</a:t>
            </a:r>
            <a:r>
              <a:rPr lang="en-US" sz="1200" b="0" i="0" u="none" strike="noStrike" cap="none">
                <a:solidFill>
                  <a:schemeClr val="dk1"/>
                </a:solidFill>
                <a:latin typeface="Arial"/>
                <a:ea typeface="Arial"/>
                <a:cs typeface="Arial"/>
                <a:sym typeface="Arial"/>
              </a:rPr>
              <a:t>nlike domestic legislation, the Trans-Pacific Partnership would have no expiration date and if the Trans-Pacific Partnership is implemented, the rules can only be changed if all parties agree. </a:t>
            </a:r>
          </a:p>
        </p:txBody>
      </p:sp>
      <p:sp>
        <p:nvSpPr>
          <p:cNvPr id="95" name="Shape 95"/>
          <p:cNvSpPr txBox="1">
            <a:spLocks noGrp="1"/>
          </p:cNvSpPr>
          <p:nvPr>
            <p:ph type="sldNum" idx="12"/>
          </p:nvPr>
        </p:nvSpPr>
        <p:spPr>
          <a:xfrm>
            <a:off x="3884612" y="8829675"/>
            <a:ext cx="2971799" cy="465138"/>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pPr marL="0" marR="0" lvl="0" indent="0" algn="r" rtl="0">
                <a:spcBef>
                  <a:spcPts val="0"/>
                </a:spcBef>
                <a:spcAft>
                  <a:spcPts val="0"/>
                </a:spcAft>
                <a:buSzPct val="25000"/>
                <a:buNone/>
              </a:pPr>
              <a:t>3</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4" name="Shape 104"/>
          <p:cNvSpPr txBox="1">
            <a:spLocks noGrp="1"/>
          </p:cNvSpPr>
          <p:nvPr>
            <p:ph type="body" idx="1"/>
          </p:nvPr>
        </p:nvSpPr>
        <p:spPr>
          <a:xfrm>
            <a:off x="685800" y="4416425"/>
            <a:ext cx="5486399" cy="418306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There are many major problems with the TPP.  First is the ability to </a:t>
            </a:r>
            <a:r>
              <a:rPr lang="en-US"/>
              <a:t>bypass</a:t>
            </a:r>
            <a:r>
              <a:rPr lang="en-US" sz="1200" b="0" i="0" u="none" strike="noStrike" cap="none">
                <a:solidFill>
                  <a:schemeClr val="dk1"/>
                </a:solidFill>
                <a:latin typeface="Calibri"/>
                <a:ea typeface="Calibri"/>
                <a:cs typeface="Calibri"/>
                <a:sym typeface="Calibri"/>
              </a:rPr>
              <a:t> domestic courts to resolve disputes brought by corporations against government laws that hurt profit, resulting in more corporate control at the expense of democracy.  It will also affect our lives as consumers, extending the patents on medicines and making life saving drugs less available to developing countries, it will radically restrict our ability to regulate food and products imported into our stores to protect us from toxic chemicals or spoiled food. The TPP does nothing to prevent exploitation of workers or protect the freedom to unionize, the TPP will increase carbon emissions due to more products shipped from far away and doesn’t include Multilateral Environmental Agreements. Now that fast track has passed there is no changing the 5,600 page document or accompaning side agreements- ITS DONE.  Congress must now vote yes or no.  But if the US votes no, there will be no more TPP.</a:t>
            </a:r>
          </a:p>
        </p:txBody>
      </p:sp>
      <p:sp>
        <p:nvSpPr>
          <p:cNvPr id="105" name="Shape 105"/>
          <p:cNvSpPr txBox="1">
            <a:spLocks noGrp="1"/>
          </p:cNvSpPr>
          <p:nvPr>
            <p:ph type="sldNum" idx="12"/>
          </p:nvPr>
        </p:nvSpPr>
        <p:spPr>
          <a:xfrm>
            <a:off x="3884612" y="8829675"/>
            <a:ext cx="2971799" cy="465138"/>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pPr marL="0" marR="0" lvl="0" indent="0" algn="r" rtl="0">
                <a:spcBef>
                  <a:spcPts val="0"/>
                </a:spcBef>
                <a:spcAft>
                  <a:spcPts val="0"/>
                </a:spcAft>
                <a:buSzPct val="25000"/>
                <a:buNone/>
              </a:pPr>
              <a:t>4</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11049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11" name="Shape 111"/>
          <p:cNvSpPr txBox="1">
            <a:spLocks noGrp="1"/>
          </p:cNvSpPr>
          <p:nvPr>
            <p:ph type="body" idx="1"/>
          </p:nvPr>
        </p:nvSpPr>
        <p:spPr>
          <a:xfrm>
            <a:off x="685800" y="4416425"/>
            <a:ext cx="5486399" cy="4183063"/>
          </a:xfrm>
          <a:prstGeom prst="rect">
            <a:avLst/>
          </a:prstGeom>
          <a:noFill/>
          <a:ln>
            <a:noFill/>
          </a:ln>
        </p:spPr>
        <p:txBody>
          <a:bodyPr lIns="91425" tIns="45700" rIns="91425" bIns="45700" anchor="t" anchorCtr="0">
            <a:noAutofit/>
          </a:bodyPr>
          <a:lstStyle/>
          <a:p>
            <a:pPr marL="285750" marR="0" lvl="0" indent="-285750" algn="l" rtl="0">
              <a:spcBef>
                <a:spcPts val="0"/>
              </a:spcBef>
              <a:spcAft>
                <a:spcPts val="0"/>
              </a:spcAft>
              <a:buClr>
                <a:schemeClr val="dk1"/>
              </a:buClr>
              <a:buSzPct val="100000"/>
              <a:buFont typeface="Arial"/>
              <a:buChar char="-"/>
            </a:pPr>
            <a:r>
              <a:rPr lang="en-US" sz="1200" b="0" i="0" u="none" strike="noStrike" cap="none">
                <a:solidFill>
                  <a:schemeClr val="dk1"/>
                </a:solidFill>
                <a:latin typeface="Arial"/>
                <a:ea typeface="Arial"/>
                <a:cs typeface="Arial"/>
                <a:sym typeface="Arial"/>
              </a:rPr>
              <a:t>There is NO appealing the decision of the tribunal and there are no conflict of interest rules for the tribunal.  The number of corporations and subsidiaries eligible to use this process is over 9,200.   This could bankrupt governments.  We know that over $365 million in public funds were paid in claims under NAFTA alone.  And there remain $13 billion in pending corporate claims.   Compared to NAFTA, the number of eligible corporations that can sue us is doubled.  That means more lawsuits and more public funds going to corporations.</a:t>
            </a:r>
          </a:p>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p:txBody>
      </p:sp>
      <p:sp>
        <p:nvSpPr>
          <p:cNvPr id="112" name="Shape 112"/>
          <p:cNvSpPr txBox="1"/>
          <p:nvPr/>
        </p:nvSpPr>
        <p:spPr>
          <a:xfrm>
            <a:off x="3884612" y="8829675"/>
            <a:ext cx="2971799" cy="465138"/>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pPr marL="0" marR="0" lvl="0" indent="0" algn="r" rtl="0">
                <a:spcBef>
                  <a:spcPts val="0"/>
                </a:spcBef>
                <a:spcAft>
                  <a:spcPts val="0"/>
                </a:spcAft>
                <a:buSzPct val="25000"/>
                <a:buNone/>
              </a:pPr>
              <a:t>5</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11049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1" name="Shape 121"/>
          <p:cNvSpPr txBox="1">
            <a:spLocks noGrp="1"/>
          </p:cNvSpPr>
          <p:nvPr>
            <p:ph type="body" idx="1"/>
          </p:nvPr>
        </p:nvSpPr>
        <p:spPr>
          <a:xfrm>
            <a:off x="685800" y="4416425"/>
            <a:ext cx="5486399" cy="418306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This shows 17 non-trade chapters in the 5,600 page TPP agreement compared to the 5 trade chapters and four administrative chapters.</a:t>
            </a:r>
          </a:p>
        </p:txBody>
      </p:sp>
      <p:sp>
        <p:nvSpPr>
          <p:cNvPr id="122" name="Shape 122"/>
          <p:cNvSpPr txBox="1">
            <a:spLocks noGrp="1"/>
          </p:cNvSpPr>
          <p:nvPr>
            <p:ph type="sldNum" idx="12"/>
          </p:nvPr>
        </p:nvSpPr>
        <p:spPr>
          <a:xfrm>
            <a:off x="3884612" y="8829675"/>
            <a:ext cx="2971799" cy="465138"/>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pPr marL="0" marR="0" lvl="0" indent="0" algn="r" rtl="0">
                <a:spcBef>
                  <a:spcPts val="0"/>
                </a:spcBef>
                <a:spcAft>
                  <a:spcPts val="0"/>
                </a:spcAft>
                <a:buSzPct val="25000"/>
                <a:buNone/>
              </a:pPr>
              <a:t>6</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11049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9" name="Shape 129"/>
          <p:cNvSpPr txBox="1">
            <a:spLocks noGrp="1"/>
          </p:cNvSpPr>
          <p:nvPr>
            <p:ph type="body" idx="1"/>
          </p:nvPr>
        </p:nvSpPr>
        <p:spPr>
          <a:xfrm>
            <a:off x="685800" y="4416425"/>
            <a:ext cx="5486399" cy="418306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Some examples of the non-trade policies that, if approved, the US must conform to without our consent.  The TPP says that our federal laws are under TPP governance right away, and state and local laws within a few years.  We will lose a lot of control over our economy shortly.  Any attempts to pass laws that contradict the TPP policies could cost us millions, quickly bankrupting local governments.  Even language commonly found in other trade agreements that allows for exceptions to the trade restrictions “for the national defense” is not included in this agreement.  (SOPA is Stop Online Piracy Act which restricts some basic uses of the internet.)</a:t>
            </a:r>
          </a:p>
        </p:txBody>
      </p:sp>
      <p:sp>
        <p:nvSpPr>
          <p:cNvPr id="130" name="Shape 130"/>
          <p:cNvSpPr txBox="1">
            <a:spLocks noGrp="1"/>
          </p:cNvSpPr>
          <p:nvPr>
            <p:ph type="sldNum" idx="12"/>
          </p:nvPr>
        </p:nvSpPr>
        <p:spPr>
          <a:xfrm>
            <a:off x="3884612" y="8829675"/>
            <a:ext cx="2971799" cy="465138"/>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pPr marL="0" marR="0" lvl="0" indent="0" algn="r" rtl="0">
                <a:spcBef>
                  <a:spcPts val="0"/>
                </a:spcBef>
                <a:spcAft>
                  <a:spcPts val="0"/>
                </a:spcAft>
                <a:buSzPct val="25000"/>
                <a:buNone/>
              </a:pPr>
              <a:t>7</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11049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6" name="Shape 136"/>
          <p:cNvSpPr txBox="1">
            <a:spLocks noGrp="1"/>
          </p:cNvSpPr>
          <p:nvPr>
            <p:ph type="body" idx="1"/>
          </p:nvPr>
        </p:nvSpPr>
        <p:spPr>
          <a:xfrm>
            <a:off x="685800" y="4416425"/>
            <a:ext cx="5486399" cy="418306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Restricts our ability to inspect and block the entry of food deemed unsanitary, prohibits bans on toxic ingredients found in food or consumer products, prevents us from requiring the government to purchase locally made products or food, for example, schools couldn’t require locally grown veggies for lunches, it allows for pharmaceutical firms to challenge drug-price decisions by Medicare, Medicaid, etc meaning we couldn’t negotiate lower prices. It also allows our state laws to be challenged in the corporate tribunal.</a:t>
            </a:r>
          </a:p>
        </p:txBody>
      </p:sp>
      <p:sp>
        <p:nvSpPr>
          <p:cNvPr id="137" name="Shape 137"/>
          <p:cNvSpPr txBox="1">
            <a:spLocks noGrp="1"/>
          </p:cNvSpPr>
          <p:nvPr>
            <p:ph type="sldNum" idx="12"/>
          </p:nvPr>
        </p:nvSpPr>
        <p:spPr>
          <a:xfrm>
            <a:off x="3884612" y="8829675"/>
            <a:ext cx="2971799" cy="465138"/>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pPr marL="0" marR="0" lvl="0" indent="0" algn="r" rtl="0">
                <a:spcBef>
                  <a:spcPts val="0"/>
                </a:spcBef>
                <a:spcAft>
                  <a:spcPts val="0"/>
                </a:spcAft>
                <a:buSzPct val="25000"/>
                <a:buNone/>
              </a:pPr>
              <a:t>8</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11049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3" name="Shape 143"/>
          <p:cNvSpPr txBox="1">
            <a:spLocks noGrp="1"/>
          </p:cNvSpPr>
          <p:nvPr>
            <p:ph type="body" idx="1"/>
          </p:nvPr>
        </p:nvSpPr>
        <p:spPr>
          <a:xfrm>
            <a:off x="685800" y="4416425"/>
            <a:ext cx="5486399" cy="418306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The entire 5,600 page TPP document doesn’t mention climate change even once.  What it does is ensure we will be shipping more goods from farther away- increasing carbon emissions.  It requires the US Dept. of Energy to approve all exports of liquified natural gas to TPP countries- bumping up production.   It also allows for corporations to sue for lost profit if a state bans fracking among other challenges of climate protections via these unaccountable tribunals.  An example of what we can expect happened recently when TransCanada, the company behind the Keystone XL pipeline, announced Wednesday it is filing a claim under the North American Free Trade Agreement (NAFTA), saying that the project’s permit denial was “arbitrary and unjustified.” TransCanada is seeking $15 billion in costs and damages due to the denial, and has also filed a separate lawsuit against the U.S. in federal court. There are seven core MEAs that protect our water, air, endangered species, against toxic chemicals and hazardous waste, and biodiversity.  The only MEA mentioned is against international trade in endangered species.  Even so, it is unlikely that violations to the one MEA would be challenged since the US has never once brought a trade case against another country for failure to live up to its environmental commitments in trade deals.</a:t>
            </a:r>
          </a:p>
        </p:txBody>
      </p:sp>
      <p:sp>
        <p:nvSpPr>
          <p:cNvPr id="144" name="Shape 144"/>
          <p:cNvSpPr txBox="1">
            <a:spLocks noGrp="1"/>
          </p:cNvSpPr>
          <p:nvPr>
            <p:ph type="sldNum" idx="12"/>
          </p:nvPr>
        </p:nvSpPr>
        <p:spPr>
          <a:xfrm>
            <a:off x="3884612" y="8829675"/>
            <a:ext cx="2971799" cy="465138"/>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pPr marL="0" marR="0" lvl="0" indent="0" algn="r" rtl="0">
                <a:spcBef>
                  <a:spcPts val="0"/>
                </a:spcBef>
                <a:spcAft>
                  <a:spcPts val="0"/>
                </a:spcAft>
                <a:buSzPct val="25000"/>
                <a:buNone/>
              </a:pPr>
              <a:t>9</a:t>
            </a:fld>
            <a:endParaRPr lang="en-US"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3"/>
        <p:cNvGrpSpPr/>
        <p:nvPr/>
      </p:nvGrpSpPr>
      <p:grpSpPr>
        <a:xfrm>
          <a:off x="0" y="0"/>
          <a:ext cx="0" cy="0"/>
          <a:chOff x="0" y="0"/>
          <a:chExt cx="0" cy="0"/>
        </a:xfrm>
      </p:grpSpPr>
      <p:grpSp>
        <p:nvGrpSpPr>
          <p:cNvPr id="14" name="Shape 14"/>
          <p:cNvGrpSpPr/>
          <p:nvPr/>
        </p:nvGrpSpPr>
        <p:grpSpPr>
          <a:xfrm>
            <a:off x="4350278" y="3807169"/>
            <a:ext cx="443588" cy="140842"/>
            <a:chOff x="4137525" y="2915950"/>
            <a:chExt cx="869099" cy="206999"/>
          </a:xfrm>
        </p:grpSpPr>
        <p:sp>
          <p:nvSpPr>
            <p:cNvPr id="15" name="Shape 15"/>
            <p:cNvSpPr/>
            <p:nvPr/>
          </p:nvSpPr>
          <p:spPr>
            <a:xfrm>
              <a:off x="4468575" y="2915950"/>
              <a:ext cx="206999" cy="206999"/>
            </a:xfrm>
            <a:prstGeom prst="ellipse">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6" name="Shape 16"/>
            <p:cNvSpPr/>
            <p:nvPr/>
          </p:nvSpPr>
          <p:spPr>
            <a:xfrm>
              <a:off x="4799625" y="2915950"/>
              <a:ext cx="206999" cy="206999"/>
            </a:xfrm>
            <a:prstGeom prst="ellipse">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7" name="Shape 17"/>
            <p:cNvSpPr/>
            <p:nvPr/>
          </p:nvSpPr>
          <p:spPr>
            <a:xfrm>
              <a:off x="4137525" y="2915950"/>
              <a:ext cx="206999" cy="206999"/>
            </a:xfrm>
            <a:prstGeom prst="ellipse">
              <a:avLst/>
            </a:prstGeom>
            <a:solidFill>
              <a:schemeClr val="dk1"/>
            </a:solidFill>
            <a:ln>
              <a:noFill/>
            </a:ln>
          </p:spPr>
          <p:txBody>
            <a:bodyPr lIns="91425" tIns="91425" rIns="91425" bIns="91425" anchor="ctr" anchorCtr="0">
              <a:noAutofit/>
            </a:bodyPr>
            <a:lstStyle/>
            <a:p>
              <a:pPr lvl="0">
                <a:spcBef>
                  <a:spcPts val="0"/>
                </a:spcBef>
                <a:buNone/>
              </a:pPr>
              <a:endParaRPr/>
            </a:p>
          </p:txBody>
        </p:sp>
      </p:grpSp>
      <p:sp>
        <p:nvSpPr>
          <p:cNvPr id="18" name="Shape 18"/>
          <p:cNvSpPr txBox="1">
            <a:spLocks noGrp="1"/>
          </p:cNvSpPr>
          <p:nvPr>
            <p:ph type="ctrTitle"/>
          </p:nvPr>
        </p:nvSpPr>
        <p:spPr>
          <a:xfrm>
            <a:off x="671257" y="1321066"/>
            <a:ext cx="7801500" cy="2306699"/>
          </a:xfrm>
          <a:prstGeom prst="rect">
            <a:avLst/>
          </a:prstGeom>
        </p:spPr>
        <p:txBody>
          <a:bodyPr lIns="91425" tIns="91425" rIns="91425" bIns="91425" anchor="b"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9" name="Shape 19"/>
          <p:cNvSpPr txBox="1">
            <a:spLocks noGrp="1"/>
          </p:cNvSpPr>
          <p:nvPr>
            <p:ph type="subTitle" idx="1"/>
          </p:nvPr>
        </p:nvSpPr>
        <p:spPr>
          <a:xfrm>
            <a:off x="671250" y="4233167"/>
            <a:ext cx="7801500" cy="1056899"/>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20" name="Shape 20"/>
          <p:cNvSpPr txBox="1">
            <a:spLocks noGrp="1"/>
          </p:cNvSpPr>
          <p:nvPr>
            <p:ph type="sldNum" idx="12"/>
          </p:nvPr>
        </p:nvSpPr>
        <p:spPr>
          <a:xfrm>
            <a:off x="8490250" y="6241345"/>
            <a:ext cx="548699" cy="524699"/>
          </a:xfrm>
          <a:prstGeom prst="rect">
            <a:avLst/>
          </a:prstGeom>
        </p:spPr>
        <p:txBody>
          <a:bodyPr lIns="91425" tIns="91425" rIns="91425" bIns="91425" anchor="ctr" anchorCtr="0">
            <a:noAutofit/>
          </a:bodyPr>
          <a:lstStyle/>
          <a:p>
            <a:pPr lvl="0">
              <a:spcBef>
                <a:spcPts val="0"/>
              </a:spcBef>
              <a:buNone/>
            </a:pPr>
            <a:fld id="{00000000-1234-1234-1234-123412341234}" type="slidenum">
              <a:rPr lang="en-US"/>
              <a:pPr lvl="0">
                <a:spcBef>
                  <a:spcPts val="0"/>
                </a:spcBef>
                <a:buNone/>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311700" y="1673700"/>
            <a:ext cx="8520599" cy="25209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55" name="Shape 55"/>
          <p:cNvSpPr txBox="1">
            <a:spLocks noGrp="1"/>
          </p:cNvSpPr>
          <p:nvPr>
            <p:ph type="body" idx="1"/>
          </p:nvPr>
        </p:nvSpPr>
        <p:spPr>
          <a:xfrm>
            <a:off x="311700" y="4304566"/>
            <a:ext cx="8520599" cy="17343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6" name="Shape 56"/>
          <p:cNvSpPr txBox="1">
            <a:spLocks noGrp="1"/>
          </p:cNvSpPr>
          <p:nvPr>
            <p:ph type="sldNum" idx="12"/>
          </p:nvPr>
        </p:nvSpPr>
        <p:spPr>
          <a:xfrm>
            <a:off x="8490250" y="6241345"/>
            <a:ext cx="548699" cy="524699"/>
          </a:xfrm>
          <a:prstGeom prst="rect">
            <a:avLst/>
          </a:prstGeom>
        </p:spPr>
        <p:txBody>
          <a:bodyPr lIns="91425" tIns="91425" rIns="91425" bIns="91425" anchor="ctr" anchorCtr="0">
            <a:noAutofit/>
          </a:bodyPr>
          <a:lstStyle/>
          <a:p>
            <a:pPr lvl="0">
              <a:spcBef>
                <a:spcPts val="0"/>
              </a:spcBef>
              <a:buNone/>
            </a:pPr>
            <a:fld id="{00000000-1234-1234-1234-123412341234}" type="slidenum">
              <a:rPr lang="en-US"/>
              <a:pPr lvl="0">
                <a:spcBef>
                  <a:spcPts val="0"/>
                </a:spcBef>
                <a:buNone/>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7"/>
        <p:cNvGrpSpPr/>
        <p:nvPr/>
      </p:nvGrpSpPr>
      <p:grpSpPr>
        <a:xfrm>
          <a:off x="0" y="0"/>
          <a:ext cx="0" cy="0"/>
          <a:chOff x="0" y="0"/>
          <a:chExt cx="0" cy="0"/>
        </a:xfrm>
      </p:grpSpPr>
      <p:sp>
        <p:nvSpPr>
          <p:cNvPr id="58" name="Shape 58"/>
          <p:cNvSpPr txBox="1">
            <a:spLocks noGrp="1"/>
          </p:cNvSpPr>
          <p:nvPr>
            <p:ph type="sldNum" idx="12"/>
          </p:nvPr>
        </p:nvSpPr>
        <p:spPr>
          <a:xfrm>
            <a:off x="8490250" y="6241345"/>
            <a:ext cx="548699" cy="524699"/>
          </a:xfrm>
          <a:prstGeom prst="rect">
            <a:avLst/>
          </a:prstGeom>
        </p:spPr>
        <p:txBody>
          <a:bodyPr lIns="91425" tIns="91425" rIns="91425" bIns="91425" anchor="ctr" anchorCtr="0">
            <a:noAutofit/>
          </a:bodyPr>
          <a:lstStyle/>
          <a:p>
            <a:pPr lvl="0">
              <a:spcBef>
                <a:spcPts val="0"/>
              </a:spcBef>
              <a:buNone/>
            </a:pPr>
            <a:fld id="{00000000-1234-1234-1234-123412341234}" type="slidenum">
              <a:rPr lang="en-US"/>
              <a:pPr lvl="0">
                <a:spcBef>
                  <a:spcPts val="0"/>
                </a:spcBef>
                <a:buNone/>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320039"/>
            <a:ext cx="7239000" cy="1143000"/>
          </a:xfrm>
          <a:prstGeom prst="rect">
            <a:avLst/>
          </a:prstGeom>
          <a:noFill/>
          <a:ln>
            <a:noFill/>
          </a:ln>
        </p:spPr>
        <p:txBody>
          <a:bodyPr lIns="91425" tIns="91425" rIns="91425" bIns="91425" anchor="b" anchorCtr="0"/>
          <a:lstStyle>
            <a:lvl1pPr marL="0" marR="0" lvl="0" indent="0" algn="l" rtl="0">
              <a:spcBef>
                <a:spcPts val="0"/>
              </a:spcBef>
              <a:buClr>
                <a:srgbClr val="FEF7F0"/>
              </a:buClr>
              <a:buFont typeface="Trebuchet MS"/>
              <a:buNone/>
              <a:defRPr sz="3800" b="1" i="0" u="none" strike="noStrike" cap="none">
                <a:solidFill>
                  <a:srgbClr val="FEF7F0"/>
                </a:solidFill>
                <a:latin typeface="Trebuchet MS"/>
                <a:ea typeface="Trebuchet MS"/>
                <a:cs typeface="Trebuchet MS"/>
                <a:sym typeface="Trebuchet MS"/>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61" name="Shape 61"/>
          <p:cNvSpPr txBox="1">
            <a:spLocks noGrp="1"/>
          </p:cNvSpPr>
          <p:nvPr>
            <p:ph type="body" idx="1"/>
          </p:nvPr>
        </p:nvSpPr>
        <p:spPr>
          <a:xfrm>
            <a:off x="952500" y="1280550"/>
            <a:ext cx="7239000" cy="4296899"/>
          </a:xfrm>
          <a:prstGeom prst="rect">
            <a:avLst/>
          </a:prstGeom>
          <a:noFill/>
          <a:ln>
            <a:noFill/>
          </a:ln>
        </p:spPr>
        <p:txBody>
          <a:bodyPr lIns="91425" tIns="91425" rIns="91425" bIns="91425" anchor="t" anchorCtr="0"/>
          <a:lstStyle>
            <a:lvl1pPr marL="274320" lvl="0" indent="-153797" rtl="0">
              <a:lnSpc>
                <a:spcPct val="70000"/>
              </a:lnSpc>
              <a:spcBef>
                <a:spcPts val="600"/>
              </a:spcBef>
              <a:spcAft>
                <a:spcPts val="0"/>
              </a:spcAft>
              <a:buClr>
                <a:schemeClr val="accent5"/>
              </a:buClr>
              <a:buFont typeface="Noto Sans Symbols"/>
              <a:buChar char="⦿"/>
              <a:defRPr i="0">
                <a:solidFill>
                  <a:schemeClr val="dk1"/>
                </a:solidFill>
                <a:latin typeface="Arial"/>
                <a:ea typeface="Arial"/>
                <a:cs typeface="Arial"/>
                <a:sym typeface="Arial"/>
              </a:defRPr>
            </a:lvl1pPr>
            <a:lvl2pPr marL="521208" marR="0" lvl="1" indent="-112268" algn="l" rtl="0">
              <a:spcBef>
                <a:spcPts val="500"/>
              </a:spcBef>
              <a:buClr>
                <a:schemeClr val="accent4"/>
              </a:buClr>
              <a:buSzPct val="80000"/>
              <a:buFont typeface="Noto Sans Symbols"/>
              <a:buChar char="◼"/>
              <a:defRPr sz="2300" b="0" i="0" u="none" strike="noStrike" cap="none">
                <a:solidFill>
                  <a:srgbClr val="6C6C6C"/>
                </a:solidFill>
                <a:latin typeface="Trebuchet MS"/>
                <a:ea typeface="Trebuchet MS"/>
                <a:cs typeface="Trebuchet MS"/>
                <a:sym typeface="Trebuchet MS"/>
              </a:defRPr>
            </a:lvl2pPr>
            <a:lvl3pPr marL="758952" marR="0" lvl="2" indent="-162051" algn="l" rtl="0">
              <a:spcBef>
                <a:spcPts val="400"/>
              </a:spcBef>
              <a:buClr>
                <a:schemeClr val="accent4"/>
              </a:buClr>
              <a:buSzPct val="60000"/>
              <a:buFont typeface="Noto Sans Symbols"/>
              <a:buChar char="•"/>
              <a:defRPr sz="2000" b="0" i="0" u="none" strike="noStrike" cap="none">
                <a:solidFill>
                  <a:schemeClr val="dk1"/>
                </a:solidFill>
                <a:latin typeface="Trebuchet MS"/>
                <a:ea typeface="Trebuchet MS"/>
                <a:cs typeface="Trebuchet MS"/>
                <a:sym typeface="Trebuchet MS"/>
              </a:defRPr>
            </a:lvl3pPr>
            <a:lvl4pPr marL="1005839" marR="0" lvl="3" indent="-129539" algn="l" rtl="0">
              <a:spcBef>
                <a:spcPts val="400"/>
              </a:spcBef>
              <a:buClr>
                <a:schemeClr val="accent4"/>
              </a:buClr>
              <a:buSzPct val="80000"/>
              <a:buFont typeface="Noto Sans Symbols"/>
              <a:buChar char="●"/>
              <a:defRPr sz="2000" b="0" i="0" u="none" strike="noStrike" cap="none">
                <a:solidFill>
                  <a:srgbClr val="6C6C6C"/>
                </a:solidFill>
                <a:latin typeface="Trebuchet MS"/>
                <a:ea typeface="Trebuchet MS"/>
                <a:cs typeface="Trebuchet MS"/>
                <a:sym typeface="Trebuchet MS"/>
              </a:defRPr>
            </a:lvl4pPr>
            <a:lvl5pPr marL="1280160" marR="0" lvl="4" indent="-158750" algn="l" rtl="0">
              <a:spcBef>
                <a:spcPts val="400"/>
              </a:spcBef>
              <a:buClr>
                <a:schemeClr val="accent4"/>
              </a:buClr>
              <a:buSzPct val="70000"/>
              <a:buFont typeface="Noto Sans Symbols"/>
              <a:buChar char="◉"/>
              <a:defRPr sz="1800" b="0" i="0" u="none" strike="noStrike" cap="none">
                <a:solidFill>
                  <a:schemeClr val="dk1"/>
                </a:solidFill>
                <a:latin typeface="Trebuchet MS"/>
                <a:ea typeface="Trebuchet MS"/>
                <a:cs typeface="Trebuchet MS"/>
                <a:sym typeface="Trebuchet MS"/>
              </a:defRPr>
            </a:lvl5pPr>
            <a:lvl6pPr marL="1472184" marR="0" lvl="5" indent="-98044" algn="l" rtl="0">
              <a:spcBef>
                <a:spcPts val="400"/>
              </a:spcBef>
              <a:buClr>
                <a:schemeClr val="accent4"/>
              </a:buClr>
              <a:buSzPct val="79999"/>
              <a:buFont typeface="Noto Sans Symbols"/>
              <a:buChar char="●"/>
              <a:defRPr sz="1800" b="0" i="0" u="none" strike="noStrike" cap="none">
                <a:solidFill>
                  <a:srgbClr val="6C6C6C"/>
                </a:solidFill>
                <a:latin typeface="Trebuchet MS"/>
                <a:ea typeface="Trebuchet MS"/>
                <a:cs typeface="Trebuchet MS"/>
                <a:sym typeface="Trebuchet MS"/>
              </a:defRPr>
            </a:lvl6pPr>
            <a:lvl7pPr marL="1673351" marR="0" lvl="6" indent="-106171" algn="l" rtl="0">
              <a:spcBef>
                <a:spcPts val="320"/>
              </a:spcBef>
              <a:buClr>
                <a:schemeClr val="accent4"/>
              </a:buClr>
              <a:buSzPct val="80000"/>
              <a:buFont typeface="Noto Sans Symbols"/>
              <a:buChar char="◼"/>
              <a:defRPr sz="1600" b="0" i="0" u="none" strike="noStrike" cap="none">
                <a:solidFill>
                  <a:schemeClr val="dk1"/>
                </a:solidFill>
                <a:latin typeface="Trebuchet MS"/>
                <a:ea typeface="Trebuchet MS"/>
                <a:cs typeface="Trebuchet MS"/>
                <a:sym typeface="Trebuchet MS"/>
              </a:defRPr>
            </a:lvl7pPr>
            <a:lvl8pPr marL="1847088" marR="0" lvl="7" indent="-81788" algn="l" rtl="0">
              <a:spcBef>
                <a:spcPts val="300"/>
              </a:spcBef>
              <a:buClr>
                <a:schemeClr val="accent4"/>
              </a:buClr>
              <a:buSzPct val="100000"/>
              <a:buFont typeface="Trebuchet MS"/>
              <a:buChar char="•"/>
              <a:defRPr sz="1600" b="0" i="0" u="none" strike="noStrike" cap="none">
                <a:solidFill>
                  <a:srgbClr val="6C6C6C"/>
                </a:solidFill>
                <a:latin typeface="Trebuchet MS"/>
                <a:ea typeface="Trebuchet MS"/>
                <a:cs typeface="Trebuchet MS"/>
                <a:sym typeface="Trebuchet MS"/>
              </a:defRPr>
            </a:lvl8pPr>
            <a:lvl9pPr marL="2057400" marR="0" lvl="8" indent="-101600" algn="l" rtl="0">
              <a:spcBef>
                <a:spcPts val="280"/>
              </a:spcBef>
              <a:buClr>
                <a:schemeClr val="accent4"/>
              </a:buClr>
              <a:buSzPct val="100000"/>
              <a:buFont typeface="Noto Sans Symbols"/>
              <a:buChar char="▪"/>
              <a:defRPr sz="1400" b="0" i="0" u="none" strike="noStrike" cap="none">
                <a:solidFill>
                  <a:schemeClr val="dk1"/>
                </a:solidFill>
                <a:latin typeface="Trebuchet MS"/>
                <a:ea typeface="Trebuchet MS"/>
                <a:cs typeface="Trebuchet MS"/>
                <a:sym typeface="Trebuchet MS"/>
              </a:defRPr>
            </a:lvl9pPr>
          </a:lstStyle>
          <a:p>
            <a:endParaRPr/>
          </a:p>
        </p:txBody>
      </p:sp>
      <p:sp>
        <p:nvSpPr>
          <p:cNvPr id="62" name="Shape 62"/>
          <p:cNvSpPr txBox="1">
            <a:spLocks noGrp="1"/>
          </p:cNvSpPr>
          <p:nvPr>
            <p:ph type="dt" idx="10"/>
          </p:nvPr>
        </p:nvSpPr>
        <p:spPr>
          <a:xfrm>
            <a:off x="4245935" y="6557946"/>
            <a:ext cx="2002500" cy="226799"/>
          </a:xfrm>
          <a:prstGeom prst="rect">
            <a:avLst/>
          </a:prstGeom>
          <a:noFill/>
          <a:ln>
            <a:noFill/>
          </a:ln>
        </p:spPr>
        <p:txBody>
          <a:bodyPr lIns="91425" tIns="91425" rIns="91425" bIns="91425" anchor="b" anchorCtr="0"/>
          <a:lstStyle>
            <a:lvl1pPr marL="0" marR="0" lvl="0" indent="0" algn="l" rtl="0">
              <a:spcBef>
                <a:spcPts val="0"/>
              </a:spcBef>
              <a:spcAft>
                <a:spcPts val="0"/>
              </a:spcAft>
              <a:buNone/>
              <a:defRPr sz="1000" b="0" i="0" u="none" strike="noStrike" cap="none">
                <a:solidFill>
                  <a:schemeClr val="dk2"/>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3" name="Shape 63"/>
          <p:cNvSpPr txBox="1">
            <a:spLocks noGrp="1"/>
          </p:cNvSpPr>
          <p:nvPr>
            <p:ph type="ftr" idx="11"/>
          </p:nvPr>
        </p:nvSpPr>
        <p:spPr>
          <a:xfrm>
            <a:off x="457200" y="6557946"/>
            <a:ext cx="3657600" cy="228600"/>
          </a:xfrm>
          <a:prstGeom prst="rect">
            <a:avLst/>
          </a:prstGeom>
          <a:noFill/>
          <a:ln>
            <a:noFill/>
          </a:ln>
        </p:spPr>
        <p:txBody>
          <a:bodyPr lIns="91425" tIns="91425" rIns="91425" bIns="91425" anchor="b" anchorCtr="0"/>
          <a:lstStyle>
            <a:lvl1pPr marL="0" marR="0" lvl="0" indent="0" algn="r" rtl="0">
              <a:spcBef>
                <a:spcPts val="0"/>
              </a:spcBef>
              <a:spcAft>
                <a:spcPts val="0"/>
              </a:spcAft>
              <a:buNone/>
              <a:defRPr sz="1000" b="0" i="0" u="none" strike="noStrike" cap="none">
                <a:solidFill>
                  <a:schemeClr val="dk2"/>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4" name="Shape 64"/>
          <p:cNvSpPr txBox="1">
            <a:spLocks noGrp="1"/>
          </p:cNvSpPr>
          <p:nvPr>
            <p:ph type="sldNum" idx="12"/>
          </p:nvPr>
        </p:nvSpPr>
        <p:spPr>
          <a:xfrm>
            <a:off x="6251448" y="6556247"/>
            <a:ext cx="588299" cy="228600"/>
          </a:xfrm>
          <a:prstGeom prst="rect">
            <a:avLst/>
          </a:prstGeom>
          <a:noFill/>
          <a:ln>
            <a:noFill/>
          </a:ln>
        </p:spPr>
        <p:txBody>
          <a:bodyPr lIns="0" tIns="0" rIns="0" bIns="0" anchor="b" anchorCtr="0">
            <a:noAutofit/>
          </a:bodyPr>
          <a:lstStyle/>
          <a:p>
            <a:pPr marL="0" marR="0" lvl="0" indent="0" algn="r" rtl="0">
              <a:spcBef>
                <a:spcPts val="0"/>
              </a:spcBef>
              <a:spcAft>
                <a:spcPts val="0"/>
              </a:spcAft>
              <a:buSzPct val="25000"/>
              <a:buNone/>
            </a:pPr>
            <a:fld id="{00000000-1234-1234-1234-123412341234}" type="slidenum">
              <a:rPr lang="en-US" sz="1100" b="0" i="0" u="none" strike="noStrike" cap="none">
                <a:solidFill>
                  <a:schemeClr val="dk2"/>
                </a:solidFill>
                <a:latin typeface="Arial"/>
                <a:ea typeface="Arial"/>
                <a:cs typeface="Arial"/>
                <a:sym typeface="Arial"/>
              </a:rPr>
              <a:pPr marL="0" marR="0" lvl="0" indent="0" algn="r" rtl="0">
                <a:spcBef>
                  <a:spcPts val="0"/>
                </a:spcBef>
                <a:spcAft>
                  <a:spcPts val="0"/>
                </a:spcAft>
                <a:buSzPct val="25000"/>
                <a:buNone/>
              </a:pPr>
              <a:t>‹#›</a:t>
            </a:fld>
            <a:endParaRPr lang="en-US" sz="11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457200" y="320039"/>
            <a:ext cx="7242000" cy="1143000"/>
          </a:xfrm>
          <a:prstGeom prst="rect">
            <a:avLst/>
          </a:prstGeom>
          <a:noFill/>
          <a:ln>
            <a:noFill/>
          </a:ln>
        </p:spPr>
        <p:txBody>
          <a:bodyPr lIns="91425" tIns="91425" rIns="91425" bIns="91425" anchor="b" anchorCtr="0"/>
          <a:lstStyle>
            <a:lvl1pPr marL="0" marR="0" lvl="0" indent="0" algn="l" rtl="0">
              <a:spcBef>
                <a:spcPts val="0"/>
              </a:spcBef>
              <a:buClr>
                <a:srgbClr val="FEF7F0"/>
              </a:buClr>
              <a:buFont typeface="Trebuchet MS"/>
              <a:buNone/>
              <a:defRPr sz="3800" b="1" i="0" u="none" strike="noStrike" cap="none">
                <a:solidFill>
                  <a:srgbClr val="FEF7F0"/>
                </a:solidFill>
                <a:latin typeface="Trebuchet MS"/>
                <a:ea typeface="Trebuchet MS"/>
                <a:cs typeface="Trebuchet MS"/>
                <a:sym typeface="Trebuchet MS"/>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67" name="Shape 67"/>
          <p:cNvSpPr txBox="1">
            <a:spLocks noGrp="1"/>
          </p:cNvSpPr>
          <p:nvPr>
            <p:ph type="body" idx="1"/>
          </p:nvPr>
        </p:nvSpPr>
        <p:spPr>
          <a:xfrm>
            <a:off x="457200" y="1600200"/>
            <a:ext cx="3520499" cy="4526100"/>
          </a:xfrm>
          <a:prstGeom prst="rect">
            <a:avLst/>
          </a:prstGeom>
          <a:noFill/>
          <a:ln>
            <a:noFill/>
          </a:ln>
        </p:spPr>
        <p:txBody>
          <a:bodyPr lIns="91425" tIns="91425" rIns="91425" bIns="91425" anchor="t" anchorCtr="0"/>
          <a:lstStyle>
            <a:lvl1pPr marL="274320" marR="0" lvl="0" indent="-144526" algn="l" rtl="0">
              <a:spcBef>
                <a:spcPts val="600"/>
              </a:spcBef>
              <a:buClr>
                <a:schemeClr val="dk2"/>
              </a:buClr>
              <a:buSzPct val="73000"/>
              <a:buFont typeface="Noto Sans Symbols"/>
              <a:buChar char="⦿"/>
              <a:defRPr sz="2800" b="0" i="0" u="none" strike="noStrike" cap="none">
                <a:solidFill>
                  <a:schemeClr val="dk1"/>
                </a:solidFill>
                <a:latin typeface="Trebuchet MS"/>
                <a:ea typeface="Trebuchet MS"/>
                <a:cs typeface="Trebuchet MS"/>
                <a:sym typeface="Trebuchet MS"/>
              </a:defRPr>
            </a:lvl1pPr>
            <a:lvl2pPr marL="521208" marR="0" lvl="1" indent="-107188" algn="l" rtl="0">
              <a:spcBef>
                <a:spcPts val="500"/>
              </a:spcBef>
              <a:buClr>
                <a:schemeClr val="accent4"/>
              </a:buClr>
              <a:buSzPct val="80000"/>
              <a:buFont typeface="Noto Sans Symbols"/>
              <a:buChar char="◼"/>
              <a:defRPr sz="2400" b="0" i="0" u="none" strike="noStrike" cap="none">
                <a:solidFill>
                  <a:srgbClr val="6C6C6C"/>
                </a:solidFill>
                <a:latin typeface="Trebuchet MS"/>
                <a:ea typeface="Trebuchet MS"/>
                <a:cs typeface="Trebuchet MS"/>
                <a:sym typeface="Trebuchet MS"/>
              </a:defRPr>
            </a:lvl2pPr>
            <a:lvl3pPr marL="758952" marR="0" lvl="2" indent="-162051" algn="l" rtl="0">
              <a:spcBef>
                <a:spcPts val="400"/>
              </a:spcBef>
              <a:buClr>
                <a:schemeClr val="accent4"/>
              </a:buClr>
              <a:buSzPct val="60000"/>
              <a:buFont typeface="Noto Sans Symbols"/>
              <a:buChar char="•"/>
              <a:defRPr sz="2000" b="0" i="0" u="none" strike="noStrike" cap="none">
                <a:solidFill>
                  <a:schemeClr val="dk1"/>
                </a:solidFill>
                <a:latin typeface="Trebuchet MS"/>
                <a:ea typeface="Trebuchet MS"/>
                <a:cs typeface="Trebuchet MS"/>
                <a:sym typeface="Trebuchet MS"/>
              </a:defRPr>
            </a:lvl3pPr>
            <a:lvl4pPr marL="1005839" marR="0" lvl="3" indent="-139700" algn="l" rtl="0">
              <a:spcBef>
                <a:spcPts val="360"/>
              </a:spcBef>
              <a:buClr>
                <a:schemeClr val="accent4"/>
              </a:buClr>
              <a:buSzPct val="79999"/>
              <a:buFont typeface="Noto Sans Symbols"/>
              <a:buChar char="●"/>
              <a:defRPr sz="1800" b="0" i="0" u="none" strike="noStrike" cap="none">
                <a:solidFill>
                  <a:srgbClr val="6C6C6C"/>
                </a:solidFill>
                <a:latin typeface="Trebuchet MS"/>
                <a:ea typeface="Trebuchet MS"/>
                <a:cs typeface="Trebuchet MS"/>
                <a:sym typeface="Trebuchet MS"/>
              </a:defRPr>
            </a:lvl4pPr>
            <a:lvl5pPr marL="1280160" marR="0" lvl="4" indent="-158750" algn="l" rtl="0">
              <a:spcBef>
                <a:spcPts val="400"/>
              </a:spcBef>
              <a:buClr>
                <a:schemeClr val="accent4"/>
              </a:buClr>
              <a:buSzPct val="70000"/>
              <a:buFont typeface="Noto Sans Symbols"/>
              <a:buChar char="◉"/>
              <a:defRPr sz="1800" b="0" i="0" u="none" strike="noStrike" cap="none">
                <a:solidFill>
                  <a:schemeClr val="dk1"/>
                </a:solidFill>
                <a:latin typeface="Trebuchet MS"/>
                <a:ea typeface="Trebuchet MS"/>
                <a:cs typeface="Trebuchet MS"/>
                <a:sym typeface="Trebuchet MS"/>
              </a:defRPr>
            </a:lvl5pPr>
            <a:lvl6pPr marL="1472184" marR="0" lvl="5" indent="-98044" algn="l" rtl="0">
              <a:spcBef>
                <a:spcPts val="400"/>
              </a:spcBef>
              <a:buClr>
                <a:schemeClr val="accent4"/>
              </a:buClr>
              <a:buSzPct val="79999"/>
              <a:buFont typeface="Noto Sans Symbols"/>
              <a:buChar char="●"/>
              <a:defRPr sz="1800" b="0" i="0" u="none" strike="noStrike" cap="none">
                <a:solidFill>
                  <a:srgbClr val="6C6C6C"/>
                </a:solidFill>
                <a:latin typeface="Trebuchet MS"/>
                <a:ea typeface="Trebuchet MS"/>
                <a:cs typeface="Trebuchet MS"/>
                <a:sym typeface="Trebuchet MS"/>
              </a:defRPr>
            </a:lvl6pPr>
            <a:lvl7pPr marL="1673351" marR="0" lvl="6" indent="-106171" algn="l" rtl="0">
              <a:spcBef>
                <a:spcPts val="320"/>
              </a:spcBef>
              <a:buClr>
                <a:schemeClr val="accent4"/>
              </a:buClr>
              <a:buSzPct val="80000"/>
              <a:buFont typeface="Noto Sans Symbols"/>
              <a:buChar char="◼"/>
              <a:defRPr sz="1600" b="0" i="0" u="none" strike="noStrike" cap="none">
                <a:solidFill>
                  <a:schemeClr val="dk1"/>
                </a:solidFill>
                <a:latin typeface="Trebuchet MS"/>
                <a:ea typeface="Trebuchet MS"/>
                <a:cs typeface="Trebuchet MS"/>
                <a:sym typeface="Trebuchet MS"/>
              </a:defRPr>
            </a:lvl7pPr>
            <a:lvl8pPr marL="1847088" marR="0" lvl="7" indent="-81788" algn="l" rtl="0">
              <a:spcBef>
                <a:spcPts val="300"/>
              </a:spcBef>
              <a:buClr>
                <a:schemeClr val="accent4"/>
              </a:buClr>
              <a:buSzPct val="100000"/>
              <a:buFont typeface="Trebuchet MS"/>
              <a:buChar char="•"/>
              <a:defRPr sz="1600" b="0" i="0" u="none" strike="noStrike" cap="none">
                <a:solidFill>
                  <a:srgbClr val="6C6C6C"/>
                </a:solidFill>
                <a:latin typeface="Trebuchet MS"/>
                <a:ea typeface="Trebuchet MS"/>
                <a:cs typeface="Trebuchet MS"/>
                <a:sym typeface="Trebuchet MS"/>
              </a:defRPr>
            </a:lvl8pPr>
            <a:lvl9pPr marL="2057400" marR="0" lvl="8" indent="-101600" algn="l" rtl="0">
              <a:spcBef>
                <a:spcPts val="280"/>
              </a:spcBef>
              <a:buClr>
                <a:schemeClr val="accent4"/>
              </a:buClr>
              <a:buSzPct val="100000"/>
              <a:buFont typeface="Noto Sans Symbols"/>
              <a:buChar char="▪"/>
              <a:defRPr sz="1400" b="0" i="0" u="none" strike="noStrike" cap="none">
                <a:solidFill>
                  <a:schemeClr val="dk1"/>
                </a:solidFill>
                <a:latin typeface="Trebuchet MS"/>
                <a:ea typeface="Trebuchet MS"/>
                <a:cs typeface="Trebuchet MS"/>
                <a:sym typeface="Trebuchet MS"/>
              </a:defRPr>
            </a:lvl9pPr>
          </a:lstStyle>
          <a:p>
            <a:endParaRPr/>
          </a:p>
        </p:txBody>
      </p:sp>
      <p:sp>
        <p:nvSpPr>
          <p:cNvPr id="68" name="Shape 68"/>
          <p:cNvSpPr txBox="1">
            <a:spLocks noGrp="1"/>
          </p:cNvSpPr>
          <p:nvPr>
            <p:ph type="body" idx="2"/>
          </p:nvPr>
        </p:nvSpPr>
        <p:spPr>
          <a:xfrm>
            <a:off x="4178807" y="1600200"/>
            <a:ext cx="3520499" cy="4526100"/>
          </a:xfrm>
          <a:prstGeom prst="rect">
            <a:avLst/>
          </a:prstGeom>
          <a:noFill/>
          <a:ln>
            <a:noFill/>
          </a:ln>
        </p:spPr>
        <p:txBody>
          <a:bodyPr lIns="91425" tIns="91425" rIns="91425" bIns="91425" anchor="t" anchorCtr="0"/>
          <a:lstStyle>
            <a:lvl1pPr marL="274320" marR="0" lvl="0" indent="-144526" algn="l" rtl="0">
              <a:spcBef>
                <a:spcPts val="600"/>
              </a:spcBef>
              <a:buClr>
                <a:schemeClr val="dk2"/>
              </a:buClr>
              <a:buSzPct val="73000"/>
              <a:buFont typeface="Noto Sans Symbols"/>
              <a:buChar char="⦿"/>
              <a:defRPr sz="2800" b="0" i="0" u="none" strike="noStrike" cap="none">
                <a:solidFill>
                  <a:schemeClr val="dk1"/>
                </a:solidFill>
                <a:latin typeface="Trebuchet MS"/>
                <a:ea typeface="Trebuchet MS"/>
                <a:cs typeface="Trebuchet MS"/>
                <a:sym typeface="Trebuchet MS"/>
              </a:defRPr>
            </a:lvl1pPr>
            <a:lvl2pPr marL="521208" marR="0" lvl="1" indent="-107188" algn="l" rtl="0">
              <a:spcBef>
                <a:spcPts val="500"/>
              </a:spcBef>
              <a:buClr>
                <a:schemeClr val="accent4"/>
              </a:buClr>
              <a:buSzPct val="80000"/>
              <a:buFont typeface="Noto Sans Symbols"/>
              <a:buChar char="◼"/>
              <a:defRPr sz="2400" b="0" i="0" u="none" strike="noStrike" cap="none">
                <a:solidFill>
                  <a:srgbClr val="6C6C6C"/>
                </a:solidFill>
                <a:latin typeface="Trebuchet MS"/>
                <a:ea typeface="Trebuchet MS"/>
                <a:cs typeface="Trebuchet MS"/>
                <a:sym typeface="Trebuchet MS"/>
              </a:defRPr>
            </a:lvl2pPr>
            <a:lvl3pPr marL="758952" marR="0" lvl="2" indent="-162051" algn="l" rtl="0">
              <a:spcBef>
                <a:spcPts val="400"/>
              </a:spcBef>
              <a:buClr>
                <a:schemeClr val="accent4"/>
              </a:buClr>
              <a:buSzPct val="60000"/>
              <a:buFont typeface="Noto Sans Symbols"/>
              <a:buChar char="•"/>
              <a:defRPr sz="2000" b="0" i="0" u="none" strike="noStrike" cap="none">
                <a:solidFill>
                  <a:schemeClr val="dk1"/>
                </a:solidFill>
                <a:latin typeface="Trebuchet MS"/>
                <a:ea typeface="Trebuchet MS"/>
                <a:cs typeface="Trebuchet MS"/>
                <a:sym typeface="Trebuchet MS"/>
              </a:defRPr>
            </a:lvl3pPr>
            <a:lvl4pPr marL="1005839" marR="0" lvl="3" indent="-139700" algn="l" rtl="0">
              <a:spcBef>
                <a:spcPts val="360"/>
              </a:spcBef>
              <a:buClr>
                <a:schemeClr val="accent4"/>
              </a:buClr>
              <a:buSzPct val="79999"/>
              <a:buFont typeface="Noto Sans Symbols"/>
              <a:buChar char="●"/>
              <a:defRPr sz="1800" b="0" i="0" u="none" strike="noStrike" cap="none">
                <a:solidFill>
                  <a:srgbClr val="6C6C6C"/>
                </a:solidFill>
                <a:latin typeface="Trebuchet MS"/>
                <a:ea typeface="Trebuchet MS"/>
                <a:cs typeface="Trebuchet MS"/>
                <a:sym typeface="Trebuchet MS"/>
              </a:defRPr>
            </a:lvl4pPr>
            <a:lvl5pPr marL="1280160" marR="0" lvl="4" indent="-158750" algn="l" rtl="0">
              <a:spcBef>
                <a:spcPts val="400"/>
              </a:spcBef>
              <a:buClr>
                <a:schemeClr val="accent4"/>
              </a:buClr>
              <a:buSzPct val="70000"/>
              <a:buFont typeface="Noto Sans Symbols"/>
              <a:buChar char="◉"/>
              <a:defRPr sz="1800" b="0" i="0" u="none" strike="noStrike" cap="none">
                <a:solidFill>
                  <a:schemeClr val="dk1"/>
                </a:solidFill>
                <a:latin typeface="Trebuchet MS"/>
                <a:ea typeface="Trebuchet MS"/>
                <a:cs typeface="Trebuchet MS"/>
                <a:sym typeface="Trebuchet MS"/>
              </a:defRPr>
            </a:lvl5pPr>
            <a:lvl6pPr marL="1472184" marR="0" lvl="5" indent="-98044" algn="l" rtl="0">
              <a:spcBef>
                <a:spcPts val="400"/>
              </a:spcBef>
              <a:buClr>
                <a:schemeClr val="accent4"/>
              </a:buClr>
              <a:buSzPct val="79999"/>
              <a:buFont typeface="Noto Sans Symbols"/>
              <a:buChar char="●"/>
              <a:defRPr sz="1800" b="0" i="0" u="none" strike="noStrike" cap="none">
                <a:solidFill>
                  <a:srgbClr val="6C6C6C"/>
                </a:solidFill>
                <a:latin typeface="Trebuchet MS"/>
                <a:ea typeface="Trebuchet MS"/>
                <a:cs typeface="Trebuchet MS"/>
                <a:sym typeface="Trebuchet MS"/>
              </a:defRPr>
            </a:lvl6pPr>
            <a:lvl7pPr marL="1673351" marR="0" lvl="6" indent="-106171" algn="l" rtl="0">
              <a:spcBef>
                <a:spcPts val="320"/>
              </a:spcBef>
              <a:buClr>
                <a:schemeClr val="accent4"/>
              </a:buClr>
              <a:buSzPct val="80000"/>
              <a:buFont typeface="Noto Sans Symbols"/>
              <a:buChar char="◼"/>
              <a:defRPr sz="1600" b="0" i="0" u="none" strike="noStrike" cap="none">
                <a:solidFill>
                  <a:schemeClr val="dk1"/>
                </a:solidFill>
                <a:latin typeface="Trebuchet MS"/>
                <a:ea typeface="Trebuchet MS"/>
                <a:cs typeface="Trebuchet MS"/>
                <a:sym typeface="Trebuchet MS"/>
              </a:defRPr>
            </a:lvl7pPr>
            <a:lvl8pPr marL="1847088" marR="0" lvl="7" indent="-81788" algn="l" rtl="0">
              <a:spcBef>
                <a:spcPts val="300"/>
              </a:spcBef>
              <a:buClr>
                <a:schemeClr val="accent4"/>
              </a:buClr>
              <a:buSzPct val="100000"/>
              <a:buFont typeface="Trebuchet MS"/>
              <a:buChar char="•"/>
              <a:defRPr sz="1600" b="0" i="0" u="none" strike="noStrike" cap="none">
                <a:solidFill>
                  <a:srgbClr val="6C6C6C"/>
                </a:solidFill>
                <a:latin typeface="Trebuchet MS"/>
                <a:ea typeface="Trebuchet MS"/>
                <a:cs typeface="Trebuchet MS"/>
                <a:sym typeface="Trebuchet MS"/>
              </a:defRPr>
            </a:lvl8pPr>
            <a:lvl9pPr marL="2057400" marR="0" lvl="8" indent="-101600" algn="l" rtl="0">
              <a:spcBef>
                <a:spcPts val="280"/>
              </a:spcBef>
              <a:buClr>
                <a:schemeClr val="accent4"/>
              </a:buClr>
              <a:buSzPct val="100000"/>
              <a:buFont typeface="Noto Sans Symbols"/>
              <a:buChar char="▪"/>
              <a:defRPr sz="1400" b="0" i="0" u="none" strike="noStrike" cap="none">
                <a:solidFill>
                  <a:schemeClr val="dk1"/>
                </a:solidFill>
                <a:latin typeface="Trebuchet MS"/>
                <a:ea typeface="Trebuchet MS"/>
                <a:cs typeface="Trebuchet MS"/>
                <a:sym typeface="Trebuchet MS"/>
              </a:defRPr>
            </a:lvl9pPr>
          </a:lstStyle>
          <a:p>
            <a:endParaRPr/>
          </a:p>
        </p:txBody>
      </p:sp>
      <p:sp>
        <p:nvSpPr>
          <p:cNvPr id="69" name="Shape 69"/>
          <p:cNvSpPr txBox="1">
            <a:spLocks noGrp="1"/>
          </p:cNvSpPr>
          <p:nvPr>
            <p:ph type="dt" idx="10"/>
          </p:nvPr>
        </p:nvSpPr>
        <p:spPr>
          <a:xfrm>
            <a:off x="4245935" y="6557946"/>
            <a:ext cx="2002500" cy="226799"/>
          </a:xfrm>
          <a:prstGeom prst="rect">
            <a:avLst/>
          </a:prstGeom>
          <a:noFill/>
          <a:ln>
            <a:noFill/>
          </a:ln>
        </p:spPr>
        <p:txBody>
          <a:bodyPr lIns="91425" tIns="91425" rIns="91425" bIns="91425" anchor="b" anchorCtr="0"/>
          <a:lstStyle>
            <a:lvl1pPr marL="0" marR="0" lvl="0" indent="0" algn="l" rtl="0">
              <a:spcBef>
                <a:spcPts val="0"/>
              </a:spcBef>
              <a:spcAft>
                <a:spcPts val="0"/>
              </a:spcAft>
              <a:buNone/>
              <a:defRPr sz="1000">
                <a:solidFill>
                  <a:schemeClr val="dk2"/>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0" name="Shape 70"/>
          <p:cNvSpPr txBox="1">
            <a:spLocks noGrp="1"/>
          </p:cNvSpPr>
          <p:nvPr>
            <p:ph type="ftr" idx="11"/>
          </p:nvPr>
        </p:nvSpPr>
        <p:spPr>
          <a:xfrm>
            <a:off x="457200" y="6557946"/>
            <a:ext cx="3657600" cy="228600"/>
          </a:xfrm>
          <a:prstGeom prst="rect">
            <a:avLst/>
          </a:prstGeom>
          <a:noFill/>
          <a:ln>
            <a:noFill/>
          </a:ln>
        </p:spPr>
        <p:txBody>
          <a:bodyPr lIns="91425" tIns="91425" rIns="91425" bIns="91425" anchor="b" anchorCtr="0"/>
          <a:lstStyle>
            <a:lvl1pPr marL="0" marR="0" lvl="0" indent="0" algn="r" rtl="0">
              <a:spcBef>
                <a:spcPts val="0"/>
              </a:spcBef>
              <a:spcAft>
                <a:spcPts val="0"/>
              </a:spcAft>
              <a:buNone/>
              <a:defRPr sz="1000">
                <a:solidFill>
                  <a:schemeClr val="dk2"/>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1" name="Shape 71"/>
          <p:cNvSpPr txBox="1">
            <a:spLocks noGrp="1"/>
          </p:cNvSpPr>
          <p:nvPr>
            <p:ph type="sldNum" idx="12"/>
          </p:nvPr>
        </p:nvSpPr>
        <p:spPr>
          <a:xfrm>
            <a:off x="6251448" y="6556247"/>
            <a:ext cx="588299" cy="228600"/>
          </a:xfrm>
          <a:prstGeom prst="rect">
            <a:avLst/>
          </a:prstGeom>
          <a:noFill/>
          <a:ln>
            <a:noFill/>
          </a:ln>
        </p:spPr>
        <p:txBody>
          <a:bodyPr lIns="0" tIns="0" rIns="0" bIns="0" anchor="b" anchorCtr="0">
            <a:noAutofit/>
          </a:bodyPr>
          <a:lstStyle/>
          <a:p>
            <a:pPr marL="0" marR="0" lvl="0" indent="0" algn="r" rtl="0">
              <a:spcBef>
                <a:spcPts val="0"/>
              </a:spcBef>
              <a:spcAft>
                <a:spcPts val="0"/>
              </a:spcAft>
              <a:buSzPct val="25000"/>
              <a:buNone/>
            </a:pPr>
            <a:fld id="{00000000-1234-1234-1234-123412341234}" type="slidenum">
              <a:rPr lang="en-US" sz="1100">
                <a:solidFill>
                  <a:schemeClr val="dk2"/>
                </a:solidFill>
                <a:latin typeface="Arial"/>
                <a:ea typeface="Arial"/>
                <a:cs typeface="Arial"/>
                <a:sym typeface="Arial"/>
              </a:rPr>
              <a:pPr marL="0" marR="0" lvl="0" indent="0" algn="r" rtl="0">
                <a:spcBef>
                  <a:spcPts val="0"/>
                </a:spcBef>
                <a:spcAft>
                  <a:spcPts val="0"/>
                </a:spcAft>
                <a:buSzPct val="25000"/>
                <a:buNone/>
              </a:pPr>
              <a:t>‹#›</a:t>
            </a:fld>
            <a:endParaRPr lang="en-US" sz="1100">
              <a:solidFill>
                <a:schemeClr val="dk2"/>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671250" y="2855000"/>
            <a:ext cx="7852199" cy="1148099"/>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23" name="Shape 23"/>
          <p:cNvSpPr txBox="1">
            <a:spLocks noGrp="1"/>
          </p:cNvSpPr>
          <p:nvPr>
            <p:ph type="sldNum" idx="12"/>
          </p:nvPr>
        </p:nvSpPr>
        <p:spPr>
          <a:xfrm>
            <a:off x="8490250" y="6241345"/>
            <a:ext cx="548699" cy="524699"/>
          </a:xfrm>
          <a:prstGeom prst="rect">
            <a:avLst/>
          </a:prstGeom>
        </p:spPr>
        <p:txBody>
          <a:bodyPr lIns="91425" tIns="91425" rIns="91425" bIns="91425" anchor="ctr" anchorCtr="0">
            <a:noAutofit/>
          </a:bodyPr>
          <a:lstStyle/>
          <a:p>
            <a:pPr lvl="0">
              <a:spcBef>
                <a:spcPts val="0"/>
              </a:spcBef>
              <a:buNone/>
            </a:pPr>
            <a:fld id="{00000000-1234-1234-1234-123412341234}" type="slidenum">
              <a:rPr lang="en-US"/>
              <a:pPr lvl="0">
                <a:spcBef>
                  <a:spcPts val="0"/>
                </a:spcBef>
                <a:buNone/>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593366"/>
            <a:ext cx="8520599" cy="7635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6" name="Shape 26"/>
          <p:cNvSpPr txBox="1">
            <a:spLocks noGrp="1"/>
          </p:cNvSpPr>
          <p:nvPr>
            <p:ph type="body" idx="1"/>
          </p:nvPr>
        </p:nvSpPr>
        <p:spPr>
          <a:xfrm>
            <a:off x="311700" y="1536633"/>
            <a:ext cx="8520599" cy="45551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90250" y="6241345"/>
            <a:ext cx="548699" cy="524699"/>
          </a:xfrm>
          <a:prstGeom prst="rect">
            <a:avLst/>
          </a:prstGeom>
        </p:spPr>
        <p:txBody>
          <a:bodyPr lIns="91425" tIns="91425" rIns="91425" bIns="91425" anchor="ctr" anchorCtr="0">
            <a:noAutofit/>
          </a:bodyPr>
          <a:lstStyle/>
          <a:p>
            <a:pPr lvl="0">
              <a:spcBef>
                <a:spcPts val="0"/>
              </a:spcBef>
              <a:buNone/>
            </a:pPr>
            <a:fld id="{00000000-1234-1234-1234-123412341234}" type="slidenum">
              <a:rPr lang="en-US"/>
              <a:pPr lvl="0">
                <a:spcBef>
                  <a:spcPts val="0"/>
                </a:spcBef>
                <a:buNone/>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93366"/>
            <a:ext cx="8520599" cy="7635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0" name="Shape 30"/>
          <p:cNvSpPr txBox="1">
            <a:spLocks noGrp="1"/>
          </p:cNvSpPr>
          <p:nvPr>
            <p:ph type="body" idx="1"/>
          </p:nvPr>
        </p:nvSpPr>
        <p:spPr>
          <a:xfrm>
            <a:off x="311700" y="1536633"/>
            <a:ext cx="3999899" cy="4555199"/>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body" idx="2"/>
          </p:nvPr>
        </p:nvSpPr>
        <p:spPr>
          <a:xfrm>
            <a:off x="4832400" y="1536633"/>
            <a:ext cx="3999899" cy="4555199"/>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2" name="Shape 32"/>
          <p:cNvSpPr txBox="1">
            <a:spLocks noGrp="1"/>
          </p:cNvSpPr>
          <p:nvPr>
            <p:ph type="sldNum" idx="12"/>
          </p:nvPr>
        </p:nvSpPr>
        <p:spPr>
          <a:xfrm>
            <a:off x="8490250" y="6241345"/>
            <a:ext cx="548699" cy="524699"/>
          </a:xfrm>
          <a:prstGeom prst="rect">
            <a:avLst/>
          </a:prstGeom>
        </p:spPr>
        <p:txBody>
          <a:bodyPr lIns="91425" tIns="91425" rIns="91425" bIns="91425" anchor="ctr" anchorCtr="0">
            <a:noAutofit/>
          </a:bodyPr>
          <a:lstStyle/>
          <a:p>
            <a:pPr lvl="0">
              <a:spcBef>
                <a:spcPts val="0"/>
              </a:spcBef>
              <a:buNone/>
            </a:pPr>
            <a:fld id="{00000000-1234-1234-1234-123412341234}" type="slidenum">
              <a:rPr lang="en-US"/>
              <a:pPr lvl="0">
                <a:spcBef>
                  <a:spcPts val="0"/>
                </a:spcBef>
                <a:buNone/>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311700" y="593366"/>
            <a:ext cx="8520599" cy="7635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5" name="Shape 35"/>
          <p:cNvSpPr txBox="1">
            <a:spLocks noGrp="1"/>
          </p:cNvSpPr>
          <p:nvPr>
            <p:ph type="sldNum" idx="12"/>
          </p:nvPr>
        </p:nvSpPr>
        <p:spPr>
          <a:xfrm>
            <a:off x="8490250" y="6241345"/>
            <a:ext cx="548699" cy="524699"/>
          </a:xfrm>
          <a:prstGeom prst="rect">
            <a:avLst/>
          </a:prstGeom>
        </p:spPr>
        <p:txBody>
          <a:bodyPr lIns="91425" tIns="91425" rIns="91425" bIns="91425" anchor="ctr" anchorCtr="0">
            <a:noAutofit/>
          </a:bodyPr>
          <a:lstStyle/>
          <a:p>
            <a:pPr lvl="0">
              <a:spcBef>
                <a:spcPts val="0"/>
              </a:spcBef>
              <a:buNone/>
            </a:pPr>
            <a:fld id="{00000000-1234-1234-1234-123412341234}" type="slidenum">
              <a:rPr lang="en-US"/>
              <a:pPr lvl="0">
                <a:spcBef>
                  <a:spcPts val="0"/>
                </a:spcBef>
                <a:buNone/>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311700" y="740800"/>
            <a:ext cx="2807999" cy="1007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8" name="Shape 38"/>
          <p:cNvSpPr txBox="1">
            <a:spLocks noGrp="1"/>
          </p:cNvSpPr>
          <p:nvPr>
            <p:ph type="body" idx="1"/>
          </p:nvPr>
        </p:nvSpPr>
        <p:spPr>
          <a:xfrm>
            <a:off x="311700" y="1852800"/>
            <a:ext cx="2807999" cy="42393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9" name="Shape 39"/>
          <p:cNvSpPr txBox="1">
            <a:spLocks noGrp="1"/>
          </p:cNvSpPr>
          <p:nvPr>
            <p:ph type="sldNum" idx="12"/>
          </p:nvPr>
        </p:nvSpPr>
        <p:spPr>
          <a:xfrm>
            <a:off x="8490250" y="6241345"/>
            <a:ext cx="548699" cy="524699"/>
          </a:xfrm>
          <a:prstGeom prst="rect">
            <a:avLst/>
          </a:prstGeom>
        </p:spPr>
        <p:txBody>
          <a:bodyPr lIns="91425" tIns="91425" rIns="91425" bIns="91425" anchor="ctr" anchorCtr="0">
            <a:noAutofit/>
          </a:bodyPr>
          <a:lstStyle/>
          <a:p>
            <a:pPr lvl="0">
              <a:spcBef>
                <a:spcPts val="0"/>
              </a:spcBef>
              <a:buNone/>
            </a:pPr>
            <a:fld id="{00000000-1234-1234-1234-123412341234}" type="slidenum">
              <a:rPr lang="en-US"/>
              <a:pPr lvl="0">
                <a:spcBef>
                  <a:spcPts val="0"/>
                </a:spcBef>
                <a:buNone/>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90250" y="701800"/>
            <a:ext cx="6227100" cy="5454299"/>
          </a:xfrm>
          <a:prstGeom prst="rect">
            <a:avLst/>
          </a:prstGeom>
        </p:spPr>
        <p:txBody>
          <a:bodyPr lIns="91425" tIns="91425" rIns="91425" bIns="91425" anchor="ctr"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42" name="Shape 42"/>
          <p:cNvSpPr txBox="1">
            <a:spLocks noGrp="1"/>
          </p:cNvSpPr>
          <p:nvPr>
            <p:ph type="sldNum" idx="12"/>
          </p:nvPr>
        </p:nvSpPr>
        <p:spPr>
          <a:xfrm>
            <a:off x="8490250" y="6241345"/>
            <a:ext cx="548699" cy="524699"/>
          </a:xfrm>
          <a:prstGeom prst="rect">
            <a:avLst/>
          </a:prstGeom>
        </p:spPr>
        <p:txBody>
          <a:bodyPr lIns="91425" tIns="91425" rIns="91425" bIns="91425" anchor="ctr" anchorCtr="0">
            <a:noAutofit/>
          </a:bodyPr>
          <a:lstStyle/>
          <a:p>
            <a:pPr lvl="0">
              <a:spcBef>
                <a:spcPts val="0"/>
              </a:spcBef>
              <a:buNone/>
            </a:pPr>
            <a:fld id="{00000000-1234-1234-1234-123412341234}" type="slidenum">
              <a:rPr lang="en-US">
                <a:solidFill>
                  <a:schemeClr val="lt1"/>
                </a:solidFill>
              </a:rPr>
              <a:pPr lvl="0">
                <a:spcBef>
                  <a:spcPts val="0"/>
                </a:spcBef>
                <a:buNone/>
              </a:pPr>
              <a:t>‹#›</a:t>
            </a:fld>
            <a:endParaRPr lang="en-US">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3"/>
        <p:cNvGrpSpPr/>
        <p:nvPr/>
      </p:nvGrpSpPr>
      <p:grpSpPr>
        <a:xfrm>
          <a:off x="0" y="0"/>
          <a:ext cx="0" cy="0"/>
          <a:chOff x="0" y="0"/>
          <a:chExt cx="0" cy="0"/>
        </a:xfrm>
      </p:grpSpPr>
      <p:sp>
        <p:nvSpPr>
          <p:cNvPr id="44" name="Shape 44"/>
          <p:cNvSpPr/>
          <p:nvPr/>
        </p:nvSpPr>
        <p:spPr>
          <a:xfrm>
            <a:off x="4572000" y="0"/>
            <a:ext cx="4572000" cy="68580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45" name="Shape 45"/>
          <p:cNvCxnSpPr/>
          <p:nvPr/>
        </p:nvCxnSpPr>
        <p:spPr>
          <a:xfrm>
            <a:off x="5029675" y="5994000"/>
            <a:ext cx="468300" cy="0"/>
          </a:xfrm>
          <a:prstGeom prst="straightConnector1">
            <a:avLst/>
          </a:prstGeom>
          <a:noFill/>
          <a:ln w="19050" cap="flat" cmpd="sng">
            <a:solidFill>
              <a:schemeClr val="lt1"/>
            </a:solidFill>
            <a:prstDash val="solid"/>
            <a:round/>
            <a:headEnd type="none" w="med" len="med"/>
            <a:tailEnd type="none" w="med" len="med"/>
          </a:ln>
        </p:spPr>
      </p:cxnSp>
      <p:sp>
        <p:nvSpPr>
          <p:cNvPr id="46" name="Shape 46"/>
          <p:cNvSpPr txBox="1">
            <a:spLocks noGrp="1"/>
          </p:cNvSpPr>
          <p:nvPr>
            <p:ph type="title"/>
          </p:nvPr>
        </p:nvSpPr>
        <p:spPr>
          <a:xfrm>
            <a:off x="265500" y="1441866"/>
            <a:ext cx="4045199" cy="2280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7" name="Shape 47"/>
          <p:cNvSpPr txBox="1">
            <a:spLocks noGrp="1"/>
          </p:cNvSpPr>
          <p:nvPr>
            <p:ph type="subTitle" idx="1"/>
          </p:nvPr>
        </p:nvSpPr>
        <p:spPr>
          <a:xfrm>
            <a:off x="265500" y="3793601"/>
            <a:ext cx="4045199" cy="1793999"/>
          </a:xfrm>
          <a:prstGeom prst="rect">
            <a:avLst/>
          </a:prstGeom>
        </p:spPr>
        <p:txBody>
          <a:bodyPr lIns="91425" tIns="91425" rIns="91425" bIns="91425" anchor="t" anchorCtr="0"/>
          <a:lstStyle>
            <a:lvl1pPr lvl="0" algn="ctr">
              <a:lnSpc>
                <a:spcPct val="100000"/>
              </a:lnSpc>
              <a:spcBef>
                <a:spcPts val="0"/>
              </a:spcBef>
              <a:spcAft>
                <a:spcPts val="0"/>
              </a:spcAft>
              <a:buClr>
                <a:schemeClr val="dk1"/>
              </a:buClr>
              <a:buSzPct val="100000"/>
              <a:buNone/>
              <a:defRPr sz="2100">
                <a:solidFill>
                  <a:schemeClr val="dk1"/>
                </a:solidFill>
              </a:defRPr>
            </a:lvl1pPr>
            <a:lvl2pPr lvl="1" algn="ctr">
              <a:lnSpc>
                <a:spcPct val="100000"/>
              </a:lnSpc>
              <a:spcBef>
                <a:spcPts val="0"/>
              </a:spcBef>
              <a:spcAft>
                <a:spcPts val="0"/>
              </a:spcAft>
              <a:buClr>
                <a:schemeClr val="dk1"/>
              </a:buClr>
              <a:buSzPct val="100000"/>
              <a:buNone/>
              <a:defRPr sz="2100">
                <a:solidFill>
                  <a:schemeClr val="dk1"/>
                </a:solidFill>
              </a:defRPr>
            </a:lvl2pPr>
            <a:lvl3pPr lvl="2" algn="ctr">
              <a:lnSpc>
                <a:spcPct val="100000"/>
              </a:lnSpc>
              <a:spcBef>
                <a:spcPts val="0"/>
              </a:spcBef>
              <a:spcAft>
                <a:spcPts val="0"/>
              </a:spcAft>
              <a:buClr>
                <a:schemeClr val="dk1"/>
              </a:buClr>
              <a:buSzPct val="100000"/>
              <a:buNone/>
              <a:defRPr sz="2100">
                <a:solidFill>
                  <a:schemeClr val="dk1"/>
                </a:solidFill>
              </a:defRPr>
            </a:lvl3pPr>
            <a:lvl4pPr lvl="3" algn="ctr">
              <a:lnSpc>
                <a:spcPct val="100000"/>
              </a:lnSpc>
              <a:spcBef>
                <a:spcPts val="0"/>
              </a:spcBef>
              <a:spcAft>
                <a:spcPts val="0"/>
              </a:spcAft>
              <a:buClr>
                <a:schemeClr val="dk1"/>
              </a:buClr>
              <a:buSzPct val="100000"/>
              <a:buNone/>
              <a:defRPr sz="2100">
                <a:solidFill>
                  <a:schemeClr val="dk1"/>
                </a:solidFill>
              </a:defRPr>
            </a:lvl4pPr>
            <a:lvl5pPr lvl="4" algn="ctr">
              <a:lnSpc>
                <a:spcPct val="100000"/>
              </a:lnSpc>
              <a:spcBef>
                <a:spcPts val="0"/>
              </a:spcBef>
              <a:spcAft>
                <a:spcPts val="0"/>
              </a:spcAft>
              <a:buClr>
                <a:schemeClr val="dk1"/>
              </a:buClr>
              <a:buSzPct val="100000"/>
              <a:buNone/>
              <a:defRPr sz="2100">
                <a:solidFill>
                  <a:schemeClr val="dk1"/>
                </a:solidFill>
              </a:defRPr>
            </a:lvl5pPr>
            <a:lvl6pPr lvl="5" algn="ctr">
              <a:lnSpc>
                <a:spcPct val="100000"/>
              </a:lnSpc>
              <a:spcBef>
                <a:spcPts val="0"/>
              </a:spcBef>
              <a:spcAft>
                <a:spcPts val="0"/>
              </a:spcAft>
              <a:buClr>
                <a:schemeClr val="dk1"/>
              </a:buClr>
              <a:buSzPct val="100000"/>
              <a:buNone/>
              <a:defRPr sz="2100">
                <a:solidFill>
                  <a:schemeClr val="dk1"/>
                </a:solidFill>
              </a:defRPr>
            </a:lvl6pPr>
            <a:lvl7pPr lvl="6" algn="ctr">
              <a:lnSpc>
                <a:spcPct val="100000"/>
              </a:lnSpc>
              <a:spcBef>
                <a:spcPts val="0"/>
              </a:spcBef>
              <a:spcAft>
                <a:spcPts val="0"/>
              </a:spcAft>
              <a:buClr>
                <a:schemeClr val="dk1"/>
              </a:buClr>
              <a:buSzPct val="100000"/>
              <a:buNone/>
              <a:defRPr sz="2100">
                <a:solidFill>
                  <a:schemeClr val="dk1"/>
                </a:solidFill>
              </a:defRPr>
            </a:lvl7pPr>
            <a:lvl8pPr lvl="7" algn="ctr">
              <a:lnSpc>
                <a:spcPct val="100000"/>
              </a:lnSpc>
              <a:spcBef>
                <a:spcPts val="0"/>
              </a:spcBef>
              <a:spcAft>
                <a:spcPts val="0"/>
              </a:spcAft>
              <a:buClr>
                <a:schemeClr val="dk1"/>
              </a:buClr>
              <a:buSzPct val="100000"/>
              <a:buNone/>
              <a:defRPr sz="2100">
                <a:solidFill>
                  <a:schemeClr val="dk1"/>
                </a:solidFill>
              </a:defRPr>
            </a:lvl8pPr>
            <a:lvl9pPr lvl="8" algn="ctr">
              <a:lnSpc>
                <a:spcPct val="100000"/>
              </a:lnSpc>
              <a:spcBef>
                <a:spcPts val="0"/>
              </a:spcBef>
              <a:spcAft>
                <a:spcPts val="0"/>
              </a:spcAft>
              <a:buClr>
                <a:schemeClr val="dk1"/>
              </a:buClr>
              <a:buSzPct val="100000"/>
              <a:buNone/>
              <a:defRPr sz="2100">
                <a:solidFill>
                  <a:schemeClr val="dk1"/>
                </a:solidFill>
              </a:defRPr>
            </a:lvl9pPr>
          </a:lstStyle>
          <a:p>
            <a:endParaRPr/>
          </a:p>
        </p:txBody>
      </p:sp>
      <p:sp>
        <p:nvSpPr>
          <p:cNvPr id="48" name="Shape 48"/>
          <p:cNvSpPr txBox="1">
            <a:spLocks noGrp="1"/>
          </p:cNvSpPr>
          <p:nvPr>
            <p:ph type="body" idx="2"/>
          </p:nvPr>
        </p:nvSpPr>
        <p:spPr>
          <a:xfrm>
            <a:off x="4939500" y="965600"/>
            <a:ext cx="3837000" cy="49269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49" name="Shape 49"/>
          <p:cNvSpPr txBox="1">
            <a:spLocks noGrp="1"/>
          </p:cNvSpPr>
          <p:nvPr>
            <p:ph type="sldNum" idx="12"/>
          </p:nvPr>
        </p:nvSpPr>
        <p:spPr>
          <a:xfrm>
            <a:off x="8490250" y="6241345"/>
            <a:ext cx="548699" cy="524699"/>
          </a:xfrm>
          <a:prstGeom prst="rect">
            <a:avLst/>
          </a:prstGeom>
        </p:spPr>
        <p:txBody>
          <a:bodyPr lIns="91425" tIns="91425" rIns="91425" bIns="91425" anchor="ctr" anchorCtr="0">
            <a:noAutofit/>
          </a:bodyPr>
          <a:lstStyle/>
          <a:p>
            <a:pPr lvl="0">
              <a:spcBef>
                <a:spcPts val="0"/>
              </a:spcBef>
              <a:buNone/>
            </a:pPr>
            <a:fld id="{00000000-1234-1234-1234-123412341234}" type="slidenum">
              <a:rPr lang="en-US">
                <a:solidFill>
                  <a:schemeClr val="lt1"/>
                </a:solidFill>
              </a:rPr>
              <a:pPr lvl="0">
                <a:spcBef>
                  <a:spcPts val="0"/>
                </a:spcBef>
                <a:buNone/>
              </a:pPr>
              <a:t>‹#›</a:t>
            </a:fld>
            <a:endParaRPr lang="en-US">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50"/>
        <p:cNvGrpSpPr/>
        <p:nvPr/>
      </p:nvGrpSpPr>
      <p:grpSpPr>
        <a:xfrm>
          <a:off x="0" y="0"/>
          <a:ext cx="0" cy="0"/>
          <a:chOff x="0" y="0"/>
          <a:chExt cx="0" cy="0"/>
        </a:xfrm>
      </p:grpSpPr>
      <p:sp>
        <p:nvSpPr>
          <p:cNvPr id="51" name="Shape 51"/>
          <p:cNvSpPr txBox="1">
            <a:spLocks noGrp="1"/>
          </p:cNvSpPr>
          <p:nvPr>
            <p:ph type="body" idx="1"/>
          </p:nvPr>
        </p:nvSpPr>
        <p:spPr>
          <a:xfrm>
            <a:off x="311700" y="5640766"/>
            <a:ext cx="5998800" cy="806700"/>
          </a:xfrm>
          <a:prstGeom prst="rect">
            <a:avLst/>
          </a:prstGeom>
        </p:spPr>
        <p:txBody>
          <a:bodyPr lIns="91425" tIns="91425" rIns="91425" bIns="91425" anchor="ctr" anchorCtr="0"/>
          <a:lstStyle>
            <a:lvl1pPr lvl="0">
              <a:lnSpc>
                <a:spcPct val="100000"/>
              </a:lnSpc>
              <a:spcBef>
                <a:spcPts val="0"/>
              </a:spcBef>
              <a:spcAft>
                <a:spcPts val="0"/>
              </a:spcAft>
              <a:buClr>
                <a:schemeClr val="dk1"/>
              </a:buClr>
              <a:buSzPct val="100000"/>
              <a:buFont typeface="Oswald"/>
              <a:buNone/>
              <a:defRPr sz="2100">
                <a:solidFill>
                  <a:schemeClr val="dk1"/>
                </a:solidFill>
                <a:latin typeface="Oswald"/>
                <a:ea typeface="Oswald"/>
                <a:cs typeface="Oswald"/>
                <a:sym typeface="Oswald"/>
              </a:defRPr>
            </a:lvl1pPr>
          </a:lstStyle>
          <a:p>
            <a:endParaRPr/>
          </a:p>
        </p:txBody>
      </p:sp>
      <p:sp>
        <p:nvSpPr>
          <p:cNvPr id="52" name="Shape 52"/>
          <p:cNvSpPr txBox="1">
            <a:spLocks noGrp="1"/>
          </p:cNvSpPr>
          <p:nvPr>
            <p:ph type="sldNum" idx="12"/>
          </p:nvPr>
        </p:nvSpPr>
        <p:spPr>
          <a:xfrm>
            <a:off x="8490250" y="6241345"/>
            <a:ext cx="548699" cy="524699"/>
          </a:xfrm>
          <a:prstGeom prst="rect">
            <a:avLst/>
          </a:prstGeom>
        </p:spPr>
        <p:txBody>
          <a:bodyPr lIns="91425" tIns="91425" rIns="91425" bIns="91425" anchor="ctr" anchorCtr="0">
            <a:noAutofit/>
          </a:bodyPr>
          <a:lstStyle/>
          <a:p>
            <a:pPr lvl="0">
              <a:spcBef>
                <a:spcPts val="0"/>
              </a:spcBef>
              <a:buNone/>
            </a:pPr>
            <a:fld id="{00000000-1234-1234-1234-123412341234}" type="slidenum">
              <a:rPr lang="en-US"/>
              <a:pPr lvl="0">
                <a:spcBef>
                  <a:spcPts val="0"/>
                </a:spcBef>
                <a:buNone/>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311700" y="593366"/>
            <a:ext cx="8520599" cy="763500"/>
          </a:xfrm>
          <a:prstGeom prst="rect">
            <a:avLst/>
          </a:prstGeom>
          <a:noFill/>
          <a:ln>
            <a:noFill/>
          </a:ln>
        </p:spPr>
        <p:txBody>
          <a:bodyPr lIns="91425" tIns="91425" rIns="91425" bIns="91425" anchor="t" anchorCtr="0"/>
          <a:lstStyle>
            <a:lvl1pPr lvl="0">
              <a:spcBef>
                <a:spcPts val="0"/>
              </a:spcBef>
              <a:buClr>
                <a:schemeClr val="dk1"/>
              </a:buClr>
              <a:buSzPct val="100000"/>
              <a:buFont typeface="Oswald"/>
              <a:buNone/>
              <a:defRPr sz="3000">
                <a:solidFill>
                  <a:schemeClr val="dk1"/>
                </a:solidFill>
                <a:latin typeface="Oswald"/>
                <a:ea typeface="Oswald"/>
                <a:cs typeface="Oswald"/>
                <a:sym typeface="Oswald"/>
              </a:defRPr>
            </a:lvl1pPr>
            <a:lvl2pPr lvl="1">
              <a:spcBef>
                <a:spcPts val="0"/>
              </a:spcBef>
              <a:buClr>
                <a:schemeClr val="dk1"/>
              </a:buClr>
              <a:buSzPct val="100000"/>
              <a:buFont typeface="Oswald"/>
              <a:buNone/>
              <a:defRPr sz="3000">
                <a:solidFill>
                  <a:schemeClr val="dk1"/>
                </a:solidFill>
                <a:latin typeface="Oswald"/>
                <a:ea typeface="Oswald"/>
                <a:cs typeface="Oswald"/>
                <a:sym typeface="Oswald"/>
              </a:defRPr>
            </a:lvl2pPr>
            <a:lvl3pPr lvl="2">
              <a:spcBef>
                <a:spcPts val="0"/>
              </a:spcBef>
              <a:buClr>
                <a:schemeClr val="dk1"/>
              </a:buClr>
              <a:buSzPct val="100000"/>
              <a:buFont typeface="Oswald"/>
              <a:buNone/>
              <a:defRPr sz="3000">
                <a:solidFill>
                  <a:schemeClr val="dk1"/>
                </a:solidFill>
                <a:latin typeface="Oswald"/>
                <a:ea typeface="Oswald"/>
                <a:cs typeface="Oswald"/>
                <a:sym typeface="Oswald"/>
              </a:defRPr>
            </a:lvl3pPr>
            <a:lvl4pPr lvl="3">
              <a:spcBef>
                <a:spcPts val="0"/>
              </a:spcBef>
              <a:buClr>
                <a:schemeClr val="dk1"/>
              </a:buClr>
              <a:buSzPct val="100000"/>
              <a:buFont typeface="Oswald"/>
              <a:buNone/>
              <a:defRPr sz="3000">
                <a:solidFill>
                  <a:schemeClr val="dk1"/>
                </a:solidFill>
                <a:latin typeface="Oswald"/>
                <a:ea typeface="Oswald"/>
                <a:cs typeface="Oswald"/>
                <a:sym typeface="Oswald"/>
              </a:defRPr>
            </a:lvl4pPr>
            <a:lvl5pPr lvl="4">
              <a:spcBef>
                <a:spcPts val="0"/>
              </a:spcBef>
              <a:buClr>
                <a:schemeClr val="dk1"/>
              </a:buClr>
              <a:buSzPct val="100000"/>
              <a:buFont typeface="Oswald"/>
              <a:buNone/>
              <a:defRPr sz="3000">
                <a:solidFill>
                  <a:schemeClr val="dk1"/>
                </a:solidFill>
                <a:latin typeface="Oswald"/>
                <a:ea typeface="Oswald"/>
                <a:cs typeface="Oswald"/>
                <a:sym typeface="Oswald"/>
              </a:defRPr>
            </a:lvl5pPr>
            <a:lvl6pPr lvl="5">
              <a:spcBef>
                <a:spcPts val="0"/>
              </a:spcBef>
              <a:buClr>
                <a:schemeClr val="dk1"/>
              </a:buClr>
              <a:buSzPct val="100000"/>
              <a:buFont typeface="Oswald"/>
              <a:buNone/>
              <a:defRPr sz="3000">
                <a:solidFill>
                  <a:schemeClr val="dk1"/>
                </a:solidFill>
                <a:latin typeface="Oswald"/>
                <a:ea typeface="Oswald"/>
                <a:cs typeface="Oswald"/>
                <a:sym typeface="Oswald"/>
              </a:defRPr>
            </a:lvl6pPr>
            <a:lvl7pPr lvl="6">
              <a:spcBef>
                <a:spcPts val="0"/>
              </a:spcBef>
              <a:buClr>
                <a:schemeClr val="dk1"/>
              </a:buClr>
              <a:buSzPct val="100000"/>
              <a:buFont typeface="Oswald"/>
              <a:buNone/>
              <a:defRPr sz="3000">
                <a:solidFill>
                  <a:schemeClr val="dk1"/>
                </a:solidFill>
                <a:latin typeface="Oswald"/>
                <a:ea typeface="Oswald"/>
                <a:cs typeface="Oswald"/>
                <a:sym typeface="Oswald"/>
              </a:defRPr>
            </a:lvl7pPr>
            <a:lvl8pPr lvl="7">
              <a:spcBef>
                <a:spcPts val="0"/>
              </a:spcBef>
              <a:buClr>
                <a:schemeClr val="dk1"/>
              </a:buClr>
              <a:buSzPct val="100000"/>
              <a:buFont typeface="Oswald"/>
              <a:buNone/>
              <a:defRPr sz="3000">
                <a:solidFill>
                  <a:schemeClr val="dk1"/>
                </a:solidFill>
                <a:latin typeface="Oswald"/>
                <a:ea typeface="Oswald"/>
                <a:cs typeface="Oswald"/>
                <a:sym typeface="Oswald"/>
              </a:defRPr>
            </a:lvl8pPr>
            <a:lvl9pPr lvl="8">
              <a:spcBef>
                <a:spcPts val="0"/>
              </a:spcBef>
              <a:buClr>
                <a:schemeClr val="dk1"/>
              </a:buClr>
              <a:buSzPct val="100000"/>
              <a:buFont typeface="Oswald"/>
              <a:buNone/>
              <a:defRPr sz="3000">
                <a:solidFill>
                  <a:schemeClr val="dk1"/>
                </a:solidFill>
                <a:latin typeface="Oswald"/>
                <a:ea typeface="Oswald"/>
                <a:cs typeface="Oswald"/>
                <a:sym typeface="Oswald"/>
              </a:defRPr>
            </a:lvl9pPr>
          </a:lstStyle>
          <a:p>
            <a:endParaRPr/>
          </a:p>
        </p:txBody>
      </p:sp>
      <p:sp>
        <p:nvSpPr>
          <p:cNvPr id="11" name="Shape 11"/>
          <p:cNvSpPr txBox="1">
            <a:spLocks noGrp="1"/>
          </p:cNvSpPr>
          <p:nvPr>
            <p:ph type="body" idx="1"/>
          </p:nvPr>
        </p:nvSpPr>
        <p:spPr>
          <a:xfrm>
            <a:off x="311700" y="1536633"/>
            <a:ext cx="8520599" cy="4555199"/>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accent3"/>
              </a:buClr>
              <a:buSzPct val="100000"/>
              <a:buFont typeface="Average"/>
              <a:defRPr sz="1800">
                <a:solidFill>
                  <a:schemeClr val="accent3"/>
                </a:solidFill>
                <a:latin typeface="Average"/>
                <a:ea typeface="Average"/>
                <a:cs typeface="Average"/>
                <a:sym typeface="Average"/>
              </a:defRPr>
            </a:lvl1pPr>
            <a:lvl2pPr lvl="1">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2pPr>
            <a:lvl3pPr lvl="2">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3pPr>
            <a:lvl4pPr lvl="3">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4pPr>
            <a:lvl5pPr lvl="4">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5pPr>
            <a:lvl6pPr lvl="5">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6pPr>
            <a:lvl7pPr lvl="6">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7pPr>
            <a:lvl8pPr lvl="7">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8pPr>
            <a:lvl9pPr lvl="8">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9pPr>
          </a:lstStyle>
          <a:p>
            <a:endParaRPr/>
          </a:p>
        </p:txBody>
      </p:sp>
      <p:sp>
        <p:nvSpPr>
          <p:cNvPr id="12" name="Shape 12"/>
          <p:cNvSpPr txBox="1">
            <a:spLocks noGrp="1"/>
          </p:cNvSpPr>
          <p:nvPr>
            <p:ph type="sldNum" idx="12"/>
          </p:nvPr>
        </p:nvSpPr>
        <p:spPr>
          <a:xfrm>
            <a:off x="8490250" y="6241345"/>
            <a:ext cx="548699" cy="524699"/>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US" sz="1000">
                <a:solidFill>
                  <a:schemeClr val="accent3"/>
                </a:solidFill>
                <a:latin typeface="Average"/>
                <a:ea typeface="Average"/>
                <a:cs typeface="Average"/>
                <a:sym typeface="Average"/>
              </a:rPr>
              <a:pPr lvl="0" algn="r">
                <a:spcBef>
                  <a:spcPts val="0"/>
                </a:spcBef>
                <a:buNone/>
              </a:pPr>
              <a:t>‹#›</a:t>
            </a:fld>
            <a:endParaRPr lang="en-US" sz="1000">
              <a:solidFill>
                <a:schemeClr val="accent3"/>
              </a:solidFill>
              <a:latin typeface="Average"/>
              <a:ea typeface="Average"/>
              <a:cs typeface="Average"/>
              <a:sym typeface="Average"/>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p:nvPr/>
        </p:nvSpPr>
        <p:spPr>
          <a:xfrm>
            <a:off x="3613250" y="1948575"/>
            <a:ext cx="1948500" cy="1948500"/>
          </a:xfrm>
          <a:prstGeom prst="ellipse">
            <a:avLst/>
          </a:prstGeom>
          <a:solidFill>
            <a:schemeClr val="accent1"/>
          </a:solidFill>
          <a:ln w="19050" cap="flat" cmpd="sng">
            <a:solidFill>
              <a:schemeClr val="lt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7" name="Shape 77"/>
          <p:cNvSpPr txBox="1">
            <a:spLocks noGrp="1"/>
          </p:cNvSpPr>
          <p:nvPr>
            <p:ph type="body" idx="1"/>
          </p:nvPr>
        </p:nvSpPr>
        <p:spPr>
          <a:xfrm>
            <a:off x="510800" y="3242425"/>
            <a:ext cx="8153399" cy="2913299"/>
          </a:xfrm>
          <a:prstGeom prst="rect">
            <a:avLst/>
          </a:prstGeom>
          <a:solidFill>
            <a:schemeClr val="accent1"/>
          </a:solidFill>
          <a:ln w="19050" cap="flat" cmpd="sng">
            <a:solidFill>
              <a:schemeClr val="lt2"/>
            </a:solidFill>
            <a:prstDash val="solid"/>
            <a:round/>
            <a:headEnd type="none" w="med" len="med"/>
            <a:tailEnd type="none" w="med" len="med"/>
          </a:ln>
        </p:spPr>
        <p:txBody>
          <a:bodyPr lIns="91425" tIns="45700" rIns="91425" bIns="45700" anchor="ctr" anchorCtr="0">
            <a:noAutofit/>
          </a:bodyPr>
          <a:lstStyle/>
          <a:p>
            <a:pPr lvl="0" indent="0" algn="ctr" rtl="0">
              <a:lnSpc>
                <a:spcPct val="100000"/>
              </a:lnSpc>
              <a:spcBef>
                <a:spcPts val="0"/>
              </a:spcBef>
              <a:spcAft>
                <a:spcPts val="0"/>
              </a:spcAft>
              <a:buClr>
                <a:schemeClr val="dk1"/>
              </a:buClr>
              <a:buSzPct val="25000"/>
              <a:buFont typeface="Noto Sans Symbols"/>
              <a:buNone/>
            </a:pPr>
            <a:r>
              <a:rPr lang="en-US" sz="4800">
                <a:latin typeface="Arial Black"/>
                <a:ea typeface="Arial Black"/>
                <a:cs typeface="Arial Black"/>
                <a:sym typeface="Arial Black"/>
              </a:rPr>
              <a:t>WHAT IS THE TRANS-PACIFIC PARTNERSHIP (TPP)?</a:t>
            </a:r>
          </a:p>
        </p:txBody>
      </p:sp>
      <p:sp>
        <p:nvSpPr>
          <p:cNvPr id="78" name="Shape 78"/>
          <p:cNvSpPr/>
          <p:nvPr/>
        </p:nvSpPr>
        <p:spPr>
          <a:xfrm>
            <a:off x="510800" y="749925"/>
            <a:ext cx="8153399" cy="1731000"/>
          </a:xfrm>
          <a:prstGeom prst="rect">
            <a:avLst/>
          </a:prstGeom>
          <a:solidFill>
            <a:schemeClr val="accent1"/>
          </a:solidFill>
          <a:ln w="19050" cap="flat" cmpd="sng">
            <a:solidFill>
              <a:schemeClr val="lt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b="1"/>
          </a:p>
        </p:txBody>
      </p:sp>
      <p:pic>
        <p:nvPicPr>
          <p:cNvPr id="79" name="Shape 79"/>
          <p:cNvPicPr preferRelativeResize="0"/>
          <p:nvPr/>
        </p:nvPicPr>
        <p:blipFill>
          <a:blip r:embed="rId3">
            <a:alphaModFix/>
          </a:blip>
          <a:stretch>
            <a:fillRect/>
          </a:stretch>
        </p:blipFill>
        <p:spPr>
          <a:xfrm>
            <a:off x="709450" y="810573"/>
            <a:ext cx="1576025" cy="1576025"/>
          </a:xfrm>
          <a:prstGeom prst="rect">
            <a:avLst/>
          </a:prstGeom>
          <a:noFill/>
          <a:ln>
            <a:noFill/>
          </a:ln>
        </p:spPr>
      </p:pic>
      <p:sp>
        <p:nvSpPr>
          <p:cNvPr id="80" name="Shape 80"/>
          <p:cNvSpPr txBox="1"/>
          <p:nvPr/>
        </p:nvSpPr>
        <p:spPr>
          <a:xfrm>
            <a:off x="2410000" y="967657"/>
            <a:ext cx="5779499" cy="1338600"/>
          </a:xfrm>
          <a:prstGeom prst="rect">
            <a:avLst/>
          </a:prstGeom>
          <a:noFill/>
          <a:ln>
            <a:noFill/>
          </a:ln>
        </p:spPr>
        <p:txBody>
          <a:bodyPr lIns="91425" tIns="91425" rIns="91425" bIns="91425" anchor="t" anchorCtr="0">
            <a:noAutofit/>
          </a:bodyPr>
          <a:lstStyle/>
          <a:p>
            <a:pPr lvl="0" rtl="0">
              <a:spcBef>
                <a:spcPts val="0"/>
              </a:spcBef>
              <a:buNone/>
            </a:pPr>
            <a:r>
              <a:rPr lang="en-US" sz="4000" b="1">
                <a:solidFill>
                  <a:schemeClr val="dk1"/>
                </a:solidFill>
                <a:latin typeface="Arial Black"/>
                <a:ea typeface="Arial Black"/>
                <a:cs typeface="Arial Black"/>
                <a:sym typeface="Arial Black"/>
              </a:rPr>
              <a:t>UE</a:t>
            </a:r>
          </a:p>
          <a:p>
            <a:pPr lvl="0">
              <a:spcBef>
                <a:spcPts val="0"/>
              </a:spcBef>
              <a:buNone/>
            </a:pPr>
            <a:r>
              <a:rPr lang="en-US" sz="4000" b="1">
                <a:solidFill>
                  <a:schemeClr val="dk1"/>
                </a:solidFill>
                <a:latin typeface="Arial Black"/>
                <a:ea typeface="Arial Black"/>
                <a:cs typeface="Arial Black"/>
                <a:sym typeface="Arial Black"/>
              </a:rPr>
              <a:t>POLITICAL ACTION</a:t>
            </a:r>
          </a:p>
        </p:txBody>
      </p:sp>
      <p:sp>
        <p:nvSpPr>
          <p:cNvPr id="81" name="Shape 81"/>
          <p:cNvSpPr txBox="1"/>
          <p:nvPr/>
        </p:nvSpPr>
        <p:spPr>
          <a:xfrm>
            <a:off x="2875400" y="2643975"/>
            <a:ext cx="3424199" cy="557700"/>
          </a:xfrm>
          <a:prstGeom prst="rect">
            <a:avLst/>
          </a:prstGeom>
          <a:noFill/>
          <a:ln>
            <a:noFill/>
          </a:ln>
        </p:spPr>
        <p:txBody>
          <a:bodyPr lIns="91425" tIns="91425" rIns="91425" bIns="91425" anchor="t" anchorCtr="0">
            <a:noAutofit/>
          </a:bodyPr>
          <a:lstStyle/>
          <a:p>
            <a:pPr lvl="0" algn="ctr">
              <a:spcBef>
                <a:spcPts val="0"/>
              </a:spcBef>
              <a:buNone/>
            </a:pPr>
            <a:r>
              <a:rPr lang="en-US" sz="2400" b="1">
                <a:solidFill>
                  <a:schemeClr val="accent5"/>
                </a:solidFill>
              </a:rPr>
              <a:t>PRESENTS</a:t>
            </a:r>
          </a:p>
        </p:txBody>
      </p:sp>
      <p:sp>
        <p:nvSpPr>
          <p:cNvPr id="82" name="Shape 82"/>
          <p:cNvSpPr/>
          <p:nvPr/>
        </p:nvSpPr>
        <p:spPr>
          <a:xfrm>
            <a:off x="3736425" y="2374275"/>
            <a:ext cx="1712099" cy="2697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83" name="Shape 83"/>
          <p:cNvSpPr/>
          <p:nvPr/>
        </p:nvSpPr>
        <p:spPr>
          <a:xfrm>
            <a:off x="3675525" y="3160450"/>
            <a:ext cx="1810800" cy="2697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p:nvPr/>
        </p:nvSpPr>
        <p:spPr>
          <a:xfrm>
            <a:off x="576600" y="1623100"/>
            <a:ext cx="7990799" cy="29895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6" name="Shape 156"/>
          <p:cNvSpPr txBox="1">
            <a:spLocks noGrp="1"/>
          </p:cNvSpPr>
          <p:nvPr>
            <p:ph type="ctrTitle"/>
          </p:nvPr>
        </p:nvSpPr>
        <p:spPr>
          <a:xfrm>
            <a:off x="576600" y="402875"/>
            <a:ext cx="7990799" cy="643799"/>
          </a:xfrm>
          <a:prstGeom prst="rect">
            <a:avLst/>
          </a:prstGeom>
          <a:noFill/>
          <a:ln>
            <a:noFill/>
          </a:ln>
        </p:spPr>
        <p:txBody>
          <a:bodyPr lIns="45700" tIns="0" rIns="45700" bIns="0" anchor="ctr" anchorCtr="0">
            <a:noAutofit/>
          </a:bodyPr>
          <a:lstStyle/>
          <a:p>
            <a:pPr marL="0" marR="0" lvl="0" indent="0" rtl="0">
              <a:spcBef>
                <a:spcPts val="0"/>
              </a:spcBef>
              <a:buClr>
                <a:srgbClr val="FEF7F0"/>
              </a:buClr>
              <a:buSzPct val="25000"/>
              <a:buFont typeface="Arial"/>
              <a:buNone/>
            </a:pPr>
            <a:r>
              <a:rPr lang="en-US" sz="3400" b="1" i="0" u="none" strike="noStrike" cap="none">
                <a:solidFill>
                  <a:srgbClr val="FEF7F0"/>
                </a:solidFill>
                <a:latin typeface="Arial"/>
                <a:ea typeface="Arial"/>
                <a:cs typeface="Arial"/>
                <a:sym typeface="Arial"/>
              </a:rPr>
              <a:t>WHAT ABOUT LABOR STANDARDS?</a:t>
            </a:r>
          </a:p>
        </p:txBody>
      </p:sp>
      <p:sp>
        <p:nvSpPr>
          <p:cNvPr id="157" name="Shape 157"/>
          <p:cNvSpPr txBox="1"/>
          <p:nvPr/>
        </p:nvSpPr>
        <p:spPr>
          <a:xfrm>
            <a:off x="152400" y="228600"/>
            <a:ext cx="2433637" cy="707886"/>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2000">
              <a:solidFill>
                <a:schemeClr val="dk1"/>
              </a:solidFill>
              <a:latin typeface="Arial"/>
              <a:ea typeface="Arial"/>
              <a:cs typeface="Arial"/>
              <a:sym typeface="Arial"/>
            </a:endParaRPr>
          </a:p>
          <a:p>
            <a:pPr marL="0" marR="0" lvl="0" indent="0" algn="l" rtl="0">
              <a:spcBef>
                <a:spcPts val="0"/>
              </a:spcBef>
              <a:spcAft>
                <a:spcPts val="0"/>
              </a:spcAft>
              <a:buNone/>
            </a:pPr>
            <a:endParaRPr sz="2000">
              <a:solidFill>
                <a:schemeClr val="dk1"/>
              </a:solidFill>
              <a:latin typeface="Arial"/>
              <a:ea typeface="Arial"/>
              <a:cs typeface="Arial"/>
              <a:sym typeface="Arial"/>
            </a:endParaRPr>
          </a:p>
        </p:txBody>
      </p:sp>
      <p:sp>
        <p:nvSpPr>
          <p:cNvPr id="158" name="Shape 158"/>
          <p:cNvSpPr txBox="1"/>
          <p:nvPr/>
        </p:nvSpPr>
        <p:spPr>
          <a:xfrm>
            <a:off x="688450" y="1696225"/>
            <a:ext cx="2554499" cy="28271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000" b="1">
                <a:solidFill>
                  <a:schemeClr val="lt1"/>
                </a:solidFill>
                <a:latin typeface="Arial"/>
                <a:ea typeface="Arial"/>
                <a:cs typeface="Arial"/>
                <a:sym typeface="Arial"/>
              </a:rPr>
              <a:t>The most recent US Department of Labor report shows that  Malaysia uses forced labor in its electronics and garment industry, and child labor to produce palm oil. </a:t>
            </a:r>
          </a:p>
          <a:p>
            <a:pPr marL="0" marR="0" lvl="0" indent="0" algn="l" rtl="0">
              <a:spcBef>
                <a:spcPts val="0"/>
              </a:spcBef>
              <a:spcAft>
                <a:spcPts val="0"/>
              </a:spcAft>
              <a:buNone/>
            </a:pPr>
            <a:endParaRPr sz="2000">
              <a:solidFill>
                <a:schemeClr val="dk1"/>
              </a:solidFill>
              <a:latin typeface="Arial"/>
              <a:ea typeface="Arial"/>
              <a:cs typeface="Arial"/>
              <a:sym typeface="Arial"/>
            </a:endParaRPr>
          </a:p>
          <a:p>
            <a:pPr marL="0" marR="0" lvl="0" indent="0" algn="l" rtl="0">
              <a:spcBef>
                <a:spcPts val="0"/>
              </a:spcBef>
              <a:spcAft>
                <a:spcPts val="0"/>
              </a:spcAft>
              <a:buNone/>
            </a:pPr>
            <a:endParaRPr/>
          </a:p>
        </p:txBody>
      </p:sp>
      <p:pic>
        <p:nvPicPr>
          <p:cNvPr id="159" name="Shape 159"/>
          <p:cNvPicPr preferRelativeResize="0">
            <a:picLocks noGrp="1"/>
          </p:cNvPicPr>
          <p:nvPr>
            <p:ph type="body" idx="4294967295"/>
          </p:nvPr>
        </p:nvPicPr>
        <p:blipFill rotWithShape="1">
          <a:blip r:embed="rId3">
            <a:alphaModFix/>
          </a:blip>
          <a:srcRect/>
          <a:stretch/>
        </p:blipFill>
        <p:spPr>
          <a:xfrm>
            <a:off x="3305525" y="1814573"/>
            <a:ext cx="5088299" cy="2590499"/>
          </a:xfrm>
          <a:prstGeom prst="rect">
            <a:avLst/>
          </a:prstGeom>
          <a:noFill/>
          <a:ln w="19050" cap="flat" cmpd="sng">
            <a:solidFill>
              <a:schemeClr val="lt1"/>
            </a:solidFill>
            <a:prstDash val="solid"/>
            <a:round/>
            <a:headEnd type="none" w="med" len="med"/>
            <a:tailEnd type="none" w="med" len="med"/>
          </a:ln>
        </p:spPr>
      </p:pic>
      <p:sp>
        <p:nvSpPr>
          <p:cNvPr id="160" name="Shape 160"/>
          <p:cNvSpPr txBox="1"/>
          <p:nvPr/>
        </p:nvSpPr>
        <p:spPr>
          <a:xfrm>
            <a:off x="576600" y="4612600"/>
            <a:ext cx="7990799" cy="856200"/>
          </a:xfrm>
          <a:prstGeom prst="rect">
            <a:avLst/>
          </a:prstGeom>
          <a:noFill/>
          <a:ln>
            <a:noFill/>
          </a:ln>
        </p:spPr>
        <p:txBody>
          <a:bodyPr lIns="91425" tIns="91425" rIns="91425" bIns="91425" anchor="t" anchorCtr="0">
            <a:noAutofit/>
          </a:bodyPr>
          <a:lstStyle/>
          <a:p>
            <a:pPr lvl="0" rtl="0">
              <a:spcBef>
                <a:spcPts val="0"/>
              </a:spcBef>
              <a:buNone/>
            </a:pPr>
            <a:r>
              <a:rPr lang="en-US" sz="2400">
                <a:solidFill>
                  <a:schemeClr val="dk1"/>
                </a:solidFill>
              </a:rPr>
              <a:t>Mass graves were recently discovered with</a:t>
            </a:r>
            <a:r>
              <a:rPr lang="en-US" sz="2400" b="1">
                <a:solidFill>
                  <a:schemeClr val="accent5"/>
                </a:solidFill>
              </a:rPr>
              <a:t> 139</a:t>
            </a:r>
            <a:r>
              <a:rPr lang="en-US" sz="2400">
                <a:solidFill>
                  <a:schemeClr val="dk1"/>
                </a:solidFill>
              </a:rPr>
              <a:t> bodies of men, women and children showing signs of torture.</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title" idx="4294967295"/>
          </p:nvPr>
        </p:nvSpPr>
        <p:spPr>
          <a:xfrm>
            <a:off x="533400" y="319612"/>
            <a:ext cx="8077199" cy="693599"/>
          </a:xfrm>
          <a:prstGeom prst="rect">
            <a:avLst/>
          </a:prstGeom>
          <a:noFill/>
          <a:ln>
            <a:noFill/>
          </a:ln>
        </p:spPr>
        <p:txBody>
          <a:bodyPr lIns="45700" tIns="0" rIns="45700" bIns="0" anchor="b" anchorCtr="0">
            <a:noAutofit/>
          </a:bodyPr>
          <a:lstStyle/>
          <a:p>
            <a:pPr marL="0" marR="0" lvl="0" indent="0" algn="ctr" rtl="0">
              <a:spcBef>
                <a:spcPts val="0"/>
              </a:spcBef>
              <a:buClr>
                <a:schemeClr val="dk1"/>
              </a:buClr>
              <a:buSzPct val="25000"/>
              <a:buFont typeface="Arial"/>
              <a:buNone/>
            </a:pPr>
            <a:r>
              <a:rPr lang="en-US" sz="3240" b="1" i="0" u="none" strike="noStrike" cap="none">
                <a:solidFill>
                  <a:schemeClr val="dk1"/>
                </a:solidFill>
                <a:latin typeface="Arial"/>
                <a:ea typeface="Arial"/>
                <a:cs typeface="Arial"/>
                <a:sym typeface="Arial"/>
              </a:rPr>
              <a:t>ENSURES A RAW DEAL FOR WORKERS</a:t>
            </a:r>
          </a:p>
        </p:txBody>
      </p:sp>
      <p:pic>
        <p:nvPicPr>
          <p:cNvPr id="167" name="Shape 167"/>
          <p:cNvPicPr preferRelativeResize="0">
            <a:picLocks noGrp="1"/>
          </p:cNvPicPr>
          <p:nvPr>
            <p:ph type="body" idx="4294967295"/>
          </p:nvPr>
        </p:nvPicPr>
        <p:blipFill rotWithShape="1">
          <a:blip r:embed="rId3">
            <a:alphaModFix/>
          </a:blip>
          <a:srcRect/>
          <a:stretch/>
        </p:blipFill>
        <p:spPr>
          <a:xfrm>
            <a:off x="4870600" y="1404750"/>
            <a:ext cx="3597300" cy="3352799"/>
          </a:xfrm>
          <a:prstGeom prst="rect">
            <a:avLst/>
          </a:prstGeom>
          <a:noFill/>
          <a:ln w="9525" cap="flat" cmpd="sng">
            <a:solidFill>
              <a:schemeClr val="dk1"/>
            </a:solidFill>
            <a:prstDash val="solid"/>
            <a:round/>
            <a:headEnd type="none" w="med" len="med"/>
            <a:tailEnd type="none" w="med" len="med"/>
          </a:ln>
        </p:spPr>
      </p:pic>
      <p:sp>
        <p:nvSpPr>
          <p:cNvPr id="168" name="Shape 168"/>
          <p:cNvSpPr txBox="1"/>
          <p:nvPr/>
        </p:nvSpPr>
        <p:spPr>
          <a:xfrm>
            <a:off x="533400" y="1302000"/>
            <a:ext cx="4298400" cy="3455400"/>
          </a:xfrm>
          <a:prstGeom prst="rect">
            <a:avLst/>
          </a:prstGeom>
          <a:noFill/>
          <a:ln>
            <a:noFill/>
          </a:ln>
        </p:spPr>
        <p:txBody>
          <a:bodyPr lIns="91425" tIns="91425" rIns="91425" bIns="91425" anchor="t" anchorCtr="0">
            <a:noAutofit/>
          </a:bodyPr>
          <a:lstStyle/>
          <a:p>
            <a:pPr lvl="0" rtl="0">
              <a:lnSpc>
                <a:spcPct val="90000"/>
              </a:lnSpc>
              <a:spcBef>
                <a:spcPts val="0"/>
              </a:spcBef>
              <a:buNone/>
            </a:pPr>
            <a:r>
              <a:rPr lang="en-US" sz="1700" b="1">
                <a:solidFill>
                  <a:schemeClr val="accent5"/>
                </a:solidFill>
              </a:rPr>
              <a:t>UNDER </a:t>
            </a:r>
            <a:r>
              <a:rPr lang="en-US" sz="1700" b="1" i="1">
                <a:solidFill>
                  <a:schemeClr val="accent5"/>
                </a:solidFill>
              </a:rPr>
              <a:t>NAFTA</a:t>
            </a:r>
            <a:r>
              <a:rPr lang="en-US" sz="1700" b="1">
                <a:solidFill>
                  <a:schemeClr val="accent5"/>
                </a:solidFill>
              </a:rPr>
              <a:t>:</a:t>
            </a:r>
          </a:p>
          <a:p>
            <a:pPr lvl="0" rtl="0">
              <a:lnSpc>
                <a:spcPct val="90000"/>
              </a:lnSpc>
              <a:spcBef>
                <a:spcPts val="0"/>
              </a:spcBef>
              <a:buNone/>
            </a:pPr>
            <a:endParaRPr sz="1700">
              <a:solidFill>
                <a:schemeClr val="dk1"/>
              </a:solidFill>
            </a:endParaRPr>
          </a:p>
          <a:p>
            <a:pPr lvl="0" rtl="0">
              <a:lnSpc>
                <a:spcPct val="90000"/>
              </a:lnSpc>
              <a:spcBef>
                <a:spcPts val="0"/>
              </a:spcBef>
              <a:buNone/>
            </a:pPr>
            <a:r>
              <a:rPr lang="en-US" sz="1600">
                <a:solidFill>
                  <a:schemeClr val="dk1"/>
                </a:solidFill>
              </a:rPr>
              <a:t>Over 5 million U.S. manufacturing jobs </a:t>
            </a:r>
            <a:r>
              <a:rPr lang="en-US" sz="1600">
                <a:solidFill>
                  <a:schemeClr val="accent5"/>
                </a:solidFill>
              </a:rPr>
              <a:t>gone</a:t>
            </a:r>
            <a:r>
              <a:rPr lang="en-US" sz="1600">
                <a:solidFill>
                  <a:schemeClr val="dk1"/>
                </a:solidFill>
              </a:rPr>
              <a:t>;</a:t>
            </a:r>
          </a:p>
          <a:p>
            <a:pPr lvl="0" rtl="0">
              <a:lnSpc>
                <a:spcPct val="90000"/>
              </a:lnSpc>
              <a:spcBef>
                <a:spcPts val="0"/>
              </a:spcBef>
              <a:buNone/>
            </a:pPr>
            <a:endParaRPr sz="1600">
              <a:solidFill>
                <a:schemeClr val="dk1"/>
              </a:solidFill>
            </a:endParaRPr>
          </a:p>
          <a:p>
            <a:pPr lvl="0" rtl="0">
              <a:lnSpc>
                <a:spcPct val="90000"/>
              </a:lnSpc>
              <a:spcBef>
                <a:spcPts val="0"/>
              </a:spcBef>
              <a:buNone/>
            </a:pPr>
            <a:r>
              <a:rPr lang="en-US" sz="1600">
                <a:solidFill>
                  <a:schemeClr val="dk1"/>
                </a:solidFill>
              </a:rPr>
              <a:t>45,000 U.S. manufacturing facilities </a:t>
            </a:r>
            <a:r>
              <a:rPr lang="en-US" sz="1600">
                <a:solidFill>
                  <a:schemeClr val="accent5"/>
                </a:solidFill>
              </a:rPr>
              <a:t>gone</a:t>
            </a:r>
            <a:r>
              <a:rPr lang="en-US" sz="1600">
                <a:solidFill>
                  <a:schemeClr val="dk1"/>
                </a:solidFill>
              </a:rPr>
              <a:t>;</a:t>
            </a:r>
          </a:p>
          <a:p>
            <a:pPr lvl="0" rtl="0">
              <a:lnSpc>
                <a:spcPct val="90000"/>
              </a:lnSpc>
              <a:spcBef>
                <a:spcPts val="0"/>
              </a:spcBef>
              <a:buNone/>
            </a:pPr>
            <a:endParaRPr sz="1600">
              <a:solidFill>
                <a:schemeClr val="dk1"/>
              </a:solidFill>
            </a:endParaRPr>
          </a:p>
          <a:p>
            <a:pPr lvl="0" rtl="0">
              <a:lnSpc>
                <a:spcPct val="90000"/>
              </a:lnSpc>
              <a:spcBef>
                <a:spcPts val="0"/>
              </a:spcBef>
              <a:buNone/>
            </a:pPr>
            <a:r>
              <a:rPr lang="en-US" sz="1600">
                <a:solidFill>
                  <a:schemeClr val="dk1"/>
                </a:solidFill>
              </a:rPr>
              <a:t>Millions of service sector </a:t>
            </a:r>
            <a:r>
              <a:rPr lang="en-US" sz="1600">
                <a:solidFill>
                  <a:schemeClr val="accent5"/>
                </a:solidFill>
              </a:rPr>
              <a:t>jobs off-shored</a:t>
            </a:r>
            <a:r>
              <a:rPr lang="en-US" sz="1600">
                <a:solidFill>
                  <a:schemeClr val="dk1"/>
                </a:solidFill>
              </a:rPr>
              <a:t>;</a:t>
            </a:r>
          </a:p>
          <a:p>
            <a:pPr lvl="0" rtl="0">
              <a:lnSpc>
                <a:spcPct val="90000"/>
              </a:lnSpc>
              <a:spcBef>
                <a:spcPts val="0"/>
              </a:spcBef>
              <a:buNone/>
            </a:pPr>
            <a:endParaRPr sz="1600">
              <a:solidFill>
                <a:schemeClr val="dk1"/>
              </a:solidFill>
            </a:endParaRPr>
          </a:p>
          <a:p>
            <a:pPr lvl="0" rtl="0">
              <a:lnSpc>
                <a:spcPct val="90000"/>
              </a:lnSpc>
              <a:spcBef>
                <a:spcPts val="0"/>
              </a:spcBef>
              <a:buNone/>
            </a:pPr>
            <a:r>
              <a:rPr lang="en-US" sz="1600">
                <a:solidFill>
                  <a:schemeClr val="dk1"/>
                </a:solidFill>
              </a:rPr>
              <a:t>Real median </a:t>
            </a:r>
            <a:r>
              <a:rPr lang="en-US" sz="1600">
                <a:solidFill>
                  <a:schemeClr val="accent5"/>
                </a:solidFill>
              </a:rPr>
              <a:t>wages at 1972 levels</a:t>
            </a:r>
            <a:r>
              <a:rPr lang="en-US" sz="1600">
                <a:solidFill>
                  <a:schemeClr val="dk1"/>
                </a:solidFill>
              </a:rPr>
              <a:t>;</a:t>
            </a:r>
          </a:p>
          <a:p>
            <a:pPr lvl="0" rtl="0">
              <a:lnSpc>
                <a:spcPct val="90000"/>
              </a:lnSpc>
              <a:spcBef>
                <a:spcPts val="0"/>
              </a:spcBef>
              <a:buNone/>
            </a:pPr>
            <a:endParaRPr sz="1600">
              <a:solidFill>
                <a:schemeClr val="dk1"/>
              </a:solidFill>
            </a:endParaRPr>
          </a:p>
          <a:p>
            <a:pPr lvl="0" rtl="0">
              <a:lnSpc>
                <a:spcPct val="90000"/>
              </a:lnSpc>
              <a:spcBef>
                <a:spcPts val="0"/>
              </a:spcBef>
              <a:buNone/>
            </a:pPr>
            <a:r>
              <a:rPr lang="en-US" sz="1600">
                <a:solidFill>
                  <a:schemeClr val="dk1"/>
                </a:solidFill>
              </a:rPr>
              <a:t>Tax bases shrink: schools, infrastructure</a:t>
            </a:r>
            <a:r>
              <a:rPr lang="en-US" sz="1600">
                <a:solidFill>
                  <a:schemeClr val="accent5"/>
                </a:solidFill>
              </a:rPr>
              <a:t> cut</a:t>
            </a:r>
            <a:r>
              <a:rPr lang="en-US" sz="1600">
                <a:solidFill>
                  <a:schemeClr val="dk1"/>
                </a:solidFill>
              </a:rPr>
              <a:t>;</a:t>
            </a:r>
          </a:p>
          <a:p>
            <a:pPr lvl="0" rtl="0">
              <a:lnSpc>
                <a:spcPct val="90000"/>
              </a:lnSpc>
              <a:spcBef>
                <a:spcPts val="0"/>
              </a:spcBef>
              <a:buNone/>
            </a:pPr>
            <a:endParaRPr sz="1600">
              <a:solidFill>
                <a:schemeClr val="dk1"/>
              </a:solidFill>
            </a:endParaRPr>
          </a:p>
          <a:p>
            <a:pPr lvl="0" rtl="0">
              <a:lnSpc>
                <a:spcPct val="90000"/>
              </a:lnSpc>
              <a:spcBef>
                <a:spcPts val="0"/>
              </a:spcBef>
              <a:buNone/>
            </a:pPr>
            <a:r>
              <a:rPr lang="en-US" sz="1600">
                <a:solidFill>
                  <a:schemeClr val="dk1"/>
                </a:solidFill>
              </a:rPr>
              <a:t>Floods of </a:t>
            </a:r>
            <a:r>
              <a:rPr lang="en-US" sz="1600">
                <a:solidFill>
                  <a:schemeClr val="accent5"/>
                </a:solidFill>
              </a:rPr>
              <a:t>unsafe</a:t>
            </a:r>
            <a:r>
              <a:rPr lang="en-US" sz="1600">
                <a:solidFill>
                  <a:schemeClr val="dk1"/>
                </a:solidFill>
              </a:rPr>
              <a:t> imported food, products;</a:t>
            </a:r>
          </a:p>
          <a:p>
            <a:pPr lvl="0" rtl="0">
              <a:lnSpc>
                <a:spcPct val="90000"/>
              </a:lnSpc>
              <a:spcBef>
                <a:spcPts val="0"/>
              </a:spcBef>
              <a:buNone/>
            </a:pPr>
            <a:endParaRPr sz="1600">
              <a:solidFill>
                <a:schemeClr val="dk1"/>
              </a:solidFill>
            </a:endParaRPr>
          </a:p>
          <a:p>
            <a:pPr lvl="0" rtl="0">
              <a:lnSpc>
                <a:spcPct val="90000"/>
              </a:lnSpc>
              <a:spcBef>
                <a:spcPts val="0"/>
              </a:spcBef>
              <a:buNone/>
            </a:pPr>
            <a:endParaRPr sz="1600"/>
          </a:p>
        </p:txBody>
      </p:sp>
      <p:sp>
        <p:nvSpPr>
          <p:cNvPr id="169" name="Shape 169"/>
          <p:cNvSpPr txBox="1"/>
          <p:nvPr/>
        </p:nvSpPr>
        <p:spPr>
          <a:xfrm>
            <a:off x="533400" y="4922775"/>
            <a:ext cx="7932899" cy="1248600"/>
          </a:xfrm>
          <a:prstGeom prst="rect">
            <a:avLst/>
          </a:prstGeom>
          <a:noFill/>
          <a:ln>
            <a:noFill/>
          </a:ln>
        </p:spPr>
        <p:txBody>
          <a:bodyPr lIns="91425" tIns="91425" rIns="91425" bIns="91425" anchor="t" anchorCtr="0">
            <a:noAutofit/>
          </a:bodyPr>
          <a:lstStyle/>
          <a:p>
            <a:pPr lvl="0" rtl="0">
              <a:lnSpc>
                <a:spcPct val="90000"/>
              </a:lnSpc>
              <a:spcBef>
                <a:spcPts val="0"/>
              </a:spcBef>
              <a:buNone/>
            </a:pPr>
            <a:r>
              <a:rPr lang="en-US" sz="1600">
                <a:solidFill>
                  <a:schemeClr val="dk1"/>
                </a:solidFill>
              </a:rPr>
              <a:t>Environmental, health, zoning laws </a:t>
            </a:r>
            <a:r>
              <a:rPr lang="en-US" sz="1600">
                <a:solidFill>
                  <a:schemeClr val="accent5"/>
                </a:solidFill>
              </a:rPr>
              <a:t>attacked</a:t>
            </a:r>
            <a:r>
              <a:rPr lang="en-US" sz="1600">
                <a:solidFill>
                  <a:schemeClr val="dk1"/>
                </a:solidFill>
              </a:rPr>
              <a:t> in foreign trade tribunals </a:t>
            </a:r>
            <a:r>
              <a:rPr lang="en-US" sz="1600">
                <a:solidFill>
                  <a:schemeClr val="accent5"/>
                </a:solidFill>
              </a:rPr>
              <a:t>&amp; dumped</a:t>
            </a:r>
            <a:r>
              <a:rPr lang="en-US" sz="1600">
                <a:solidFill>
                  <a:schemeClr val="dk1"/>
                </a:solidFill>
              </a:rPr>
              <a:t>;</a:t>
            </a:r>
          </a:p>
          <a:p>
            <a:pPr lvl="0" rtl="0">
              <a:lnSpc>
                <a:spcPct val="90000"/>
              </a:lnSpc>
              <a:spcBef>
                <a:spcPts val="0"/>
              </a:spcBef>
              <a:buNone/>
            </a:pPr>
            <a:endParaRPr sz="1600">
              <a:solidFill>
                <a:schemeClr val="dk1"/>
              </a:solidFill>
            </a:endParaRPr>
          </a:p>
          <a:p>
            <a:pPr lvl="0" rtl="0">
              <a:lnSpc>
                <a:spcPct val="90000"/>
              </a:lnSpc>
              <a:spcBef>
                <a:spcPts val="0"/>
              </a:spcBef>
              <a:buNone/>
            </a:pPr>
            <a:r>
              <a:rPr lang="en-US" sz="1600">
                <a:solidFill>
                  <a:schemeClr val="accent5"/>
                </a:solidFill>
              </a:rPr>
              <a:t>Displacement</a:t>
            </a:r>
            <a:r>
              <a:rPr lang="en-US" sz="1600">
                <a:solidFill>
                  <a:schemeClr val="dk1"/>
                </a:solidFill>
              </a:rPr>
              <a:t>, migration, </a:t>
            </a:r>
            <a:r>
              <a:rPr lang="en-US" sz="1600">
                <a:solidFill>
                  <a:schemeClr val="accent5"/>
                </a:solidFill>
              </a:rPr>
              <a:t>hunger</a:t>
            </a:r>
            <a:r>
              <a:rPr lang="en-US" sz="1600">
                <a:solidFill>
                  <a:schemeClr val="dk1"/>
                </a:solidFill>
              </a:rPr>
              <a:t> in developing country trade partners;</a:t>
            </a:r>
          </a:p>
          <a:p>
            <a:pPr lvl="0">
              <a:spcBef>
                <a:spcPts val="0"/>
              </a:spcBef>
              <a:buNone/>
            </a:pPr>
            <a:endParaRP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Shape 175"/>
          <p:cNvPicPr preferRelativeResize="0"/>
          <p:nvPr/>
        </p:nvPicPr>
        <p:blipFill rotWithShape="1">
          <a:blip r:embed="rId3">
            <a:alphaModFix/>
          </a:blip>
          <a:srcRect/>
          <a:stretch/>
        </p:blipFill>
        <p:spPr>
          <a:xfrm>
            <a:off x="847500" y="2856900"/>
            <a:ext cx="7610700" cy="3429000"/>
          </a:xfrm>
          <a:prstGeom prst="rect">
            <a:avLst/>
          </a:prstGeom>
          <a:noFill/>
          <a:ln>
            <a:noFill/>
          </a:ln>
        </p:spPr>
      </p:pic>
      <p:sp>
        <p:nvSpPr>
          <p:cNvPr id="176" name="Shape 176"/>
          <p:cNvSpPr txBox="1"/>
          <p:nvPr/>
        </p:nvSpPr>
        <p:spPr>
          <a:xfrm>
            <a:off x="1295400" y="2057400"/>
            <a:ext cx="7010400" cy="36933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7" name="Shape 177"/>
          <p:cNvSpPr txBox="1">
            <a:spLocks noGrp="1"/>
          </p:cNvSpPr>
          <p:nvPr>
            <p:ph type="title"/>
          </p:nvPr>
        </p:nvSpPr>
        <p:spPr>
          <a:xfrm>
            <a:off x="952500" y="302214"/>
            <a:ext cx="7239000" cy="746699"/>
          </a:xfrm>
          <a:prstGeom prst="rect">
            <a:avLst/>
          </a:prstGeom>
          <a:solidFill>
            <a:schemeClr val="dk1"/>
          </a:solidFill>
          <a:ln>
            <a:noFill/>
          </a:ln>
        </p:spPr>
        <p:txBody>
          <a:bodyPr lIns="45700" tIns="0" rIns="45700" bIns="0" anchor="ctr" anchorCtr="0">
            <a:noAutofit/>
          </a:bodyPr>
          <a:lstStyle/>
          <a:p>
            <a:pPr marL="0" marR="0" lvl="0" indent="0" algn="ctr" rtl="0">
              <a:spcBef>
                <a:spcPts val="0"/>
              </a:spcBef>
              <a:buClr>
                <a:schemeClr val="lt1"/>
              </a:buClr>
              <a:buSzPct val="25000"/>
              <a:buFont typeface="Arial"/>
              <a:buNone/>
            </a:pPr>
            <a:r>
              <a:rPr lang="en-US" sz="3800" b="1" i="0" u="none" strike="noStrike" cap="none">
                <a:solidFill>
                  <a:schemeClr val="lt1"/>
                </a:solidFill>
                <a:latin typeface="Arial"/>
                <a:ea typeface="Arial"/>
                <a:cs typeface="Arial"/>
                <a:sym typeface="Arial"/>
              </a:rPr>
              <a:t>BYE - BYE, BUY LOCAL</a:t>
            </a:r>
          </a:p>
        </p:txBody>
      </p:sp>
      <p:sp>
        <p:nvSpPr>
          <p:cNvPr id="178" name="Shape 178"/>
          <p:cNvSpPr txBox="1">
            <a:spLocks noGrp="1"/>
          </p:cNvSpPr>
          <p:nvPr>
            <p:ph type="body" idx="1"/>
          </p:nvPr>
        </p:nvSpPr>
        <p:spPr>
          <a:xfrm>
            <a:off x="685800" y="1321575"/>
            <a:ext cx="7772400" cy="2018099"/>
          </a:xfrm>
          <a:prstGeom prst="rect">
            <a:avLst/>
          </a:prstGeom>
          <a:noFill/>
          <a:ln>
            <a:noFill/>
          </a:ln>
        </p:spPr>
        <p:txBody>
          <a:bodyPr lIns="91425" tIns="45700" rIns="91425" bIns="45700" anchor="t" anchorCtr="0">
            <a:noAutofit/>
          </a:bodyPr>
          <a:lstStyle/>
          <a:p>
            <a:pPr marL="274320" marR="0" lvl="0" indent="-274320" algn="ctr" rtl="0">
              <a:spcBef>
                <a:spcPts val="0"/>
              </a:spcBef>
              <a:buClr>
                <a:schemeClr val="dk2"/>
              </a:buClr>
              <a:buSzPct val="25000"/>
              <a:buFont typeface="Noto Sans Symbols"/>
              <a:buNone/>
            </a:pPr>
            <a:r>
              <a:rPr lang="en-US" sz="2000" b="0" i="0" u="none" strike="noStrike" cap="none">
                <a:solidFill>
                  <a:schemeClr val="lt1"/>
                </a:solidFill>
                <a:latin typeface="Arial"/>
                <a:ea typeface="Arial"/>
                <a:cs typeface="Arial"/>
                <a:sym typeface="Arial"/>
              </a:rPr>
              <a:t>  </a:t>
            </a:r>
            <a:r>
              <a:rPr lang="en-US" sz="2000" b="1" i="0" u="none" strike="noStrike" cap="none">
                <a:solidFill>
                  <a:schemeClr val="dk1"/>
                </a:solidFill>
                <a:latin typeface="Arial"/>
                <a:ea typeface="Arial"/>
                <a:cs typeface="Arial"/>
                <a:sym typeface="Arial"/>
              </a:rPr>
              <a:t>TPP will hurt our ability to have government services procure products locally and will allow for products to be labeled as “Made in America” with only 45% of the components or ingredients actually made in the US.</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309300" y="231875"/>
            <a:ext cx="8525399" cy="1022999"/>
          </a:xfrm>
          <a:prstGeom prst="rect">
            <a:avLst/>
          </a:prstGeom>
          <a:noFill/>
          <a:ln>
            <a:noFill/>
          </a:ln>
        </p:spPr>
        <p:txBody>
          <a:bodyPr lIns="45700" tIns="0" rIns="45700" bIns="0" anchor="b" anchorCtr="0">
            <a:noAutofit/>
          </a:bodyPr>
          <a:lstStyle/>
          <a:p>
            <a:pPr marL="0" marR="0" lvl="0" indent="0" algn="ctr" rtl="0">
              <a:spcBef>
                <a:spcPts val="0"/>
              </a:spcBef>
              <a:buClr>
                <a:schemeClr val="dk1"/>
              </a:buClr>
              <a:buSzPct val="25000"/>
              <a:buFont typeface="Arial"/>
              <a:buNone/>
            </a:pPr>
            <a:r>
              <a:rPr lang="en-US" sz="3600" b="1" i="0" u="none" strike="noStrike" cap="none">
                <a:solidFill>
                  <a:schemeClr val="dk1"/>
                </a:solidFill>
                <a:latin typeface="Arial"/>
                <a:ea typeface="Arial"/>
                <a:cs typeface="Arial"/>
                <a:sym typeface="Arial"/>
              </a:rPr>
              <a:t>TPP PUTS WORKERS IN A </a:t>
            </a:r>
            <a:br>
              <a:rPr lang="en-US" sz="3600" b="1" i="0" u="none" strike="noStrike" cap="none">
                <a:solidFill>
                  <a:schemeClr val="dk1"/>
                </a:solidFill>
                <a:latin typeface="Arial"/>
                <a:ea typeface="Arial"/>
                <a:cs typeface="Arial"/>
                <a:sym typeface="Arial"/>
              </a:rPr>
            </a:br>
            <a:r>
              <a:rPr lang="en-US" sz="3600" b="1" i="0" u="none" strike="noStrike" cap="none">
                <a:solidFill>
                  <a:schemeClr val="dk1"/>
                </a:solidFill>
                <a:latin typeface="Arial"/>
                <a:ea typeface="Arial"/>
                <a:cs typeface="Arial"/>
                <a:sym typeface="Arial"/>
              </a:rPr>
              <a:t>RACE TO THE BOTTOM</a:t>
            </a:r>
          </a:p>
        </p:txBody>
      </p:sp>
      <p:grpSp>
        <p:nvGrpSpPr>
          <p:cNvPr id="185" name="Shape 185"/>
          <p:cNvGrpSpPr/>
          <p:nvPr/>
        </p:nvGrpSpPr>
        <p:grpSpPr>
          <a:xfrm rot="10800000">
            <a:off x="1120801" y="1317336"/>
            <a:ext cx="6902386" cy="5303952"/>
            <a:chOff x="0" y="-14"/>
            <a:chExt cx="7239000" cy="5562613"/>
          </a:xfrm>
        </p:grpSpPr>
        <p:sp>
          <p:nvSpPr>
            <p:cNvPr id="186" name="Shape 186"/>
            <p:cNvSpPr/>
            <p:nvPr/>
          </p:nvSpPr>
          <p:spPr>
            <a:xfrm rot="10800000">
              <a:off x="0" y="0"/>
              <a:ext cx="7239000" cy="461385"/>
            </a:xfrm>
            <a:prstGeom prst="trapezoid">
              <a:avLst>
                <a:gd name="adj" fmla="val 65068"/>
              </a:avLst>
            </a:prstGeom>
            <a:solidFill>
              <a:srgbClr val="B83A67"/>
            </a:solidFill>
            <a:ln w="400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7" name="Shape 187"/>
            <p:cNvSpPr txBox="1"/>
            <p:nvPr/>
          </p:nvSpPr>
          <p:spPr>
            <a:xfrm rot="10800000">
              <a:off x="1266973" y="-14"/>
              <a:ext cx="4705200" cy="461399"/>
            </a:xfrm>
            <a:prstGeom prst="rect">
              <a:avLst/>
            </a:prstGeom>
            <a:noFill/>
            <a:ln>
              <a:noFill/>
            </a:ln>
          </p:spPr>
          <p:txBody>
            <a:bodyPr lIns="30475" tIns="30475" rIns="30475" bIns="30475" anchor="ctr" anchorCtr="0">
              <a:noAutofit/>
            </a:bodyPr>
            <a:lstStyle/>
            <a:p>
              <a:pPr marL="0" marR="0" lvl="0" indent="0" algn="ctr" rtl="0">
                <a:lnSpc>
                  <a:spcPct val="90000"/>
                </a:lnSpc>
                <a:spcBef>
                  <a:spcPts val="0"/>
                </a:spcBef>
                <a:spcAft>
                  <a:spcPts val="0"/>
                </a:spcAft>
                <a:buSzPct val="25000"/>
                <a:buNone/>
              </a:pPr>
              <a:r>
                <a:rPr lang="en-US" sz="2400">
                  <a:solidFill>
                    <a:schemeClr val="accent5"/>
                  </a:solidFill>
                  <a:latin typeface="Arial"/>
                  <a:ea typeface="Arial"/>
                  <a:cs typeface="Arial"/>
                  <a:sym typeface="Arial"/>
                </a:rPr>
                <a:t>Mexico $4.80/day ($124/month)</a:t>
              </a:r>
            </a:p>
          </p:txBody>
        </p:sp>
        <p:sp>
          <p:nvSpPr>
            <p:cNvPr id="188" name="Shape 188"/>
            <p:cNvSpPr/>
            <p:nvPr/>
          </p:nvSpPr>
          <p:spPr>
            <a:xfrm rot="10800000">
              <a:off x="300216" y="457200"/>
              <a:ext cx="6638566" cy="629785"/>
            </a:xfrm>
            <a:prstGeom prst="trapezoid">
              <a:avLst>
                <a:gd name="adj" fmla="val 65068"/>
              </a:avLst>
            </a:prstGeom>
            <a:solidFill>
              <a:srgbClr val="B83A67"/>
            </a:solidFill>
            <a:ln w="400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9" name="Shape 189"/>
            <p:cNvSpPr txBox="1"/>
            <p:nvPr/>
          </p:nvSpPr>
          <p:spPr>
            <a:xfrm rot="10800000">
              <a:off x="1461964" y="457200"/>
              <a:ext cx="4315068" cy="629785"/>
            </a:xfrm>
            <a:prstGeom prst="rect">
              <a:avLst/>
            </a:prstGeom>
            <a:noFill/>
            <a:ln>
              <a:noFill/>
            </a:ln>
          </p:spPr>
          <p:txBody>
            <a:bodyPr lIns="30475" tIns="30475" rIns="30475" bIns="30475" anchor="ctr" anchorCtr="0">
              <a:noAutofit/>
            </a:bodyPr>
            <a:lstStyle/>
            <a:p>
              <a:pPr marL="0" marR="0" lvl="0" indent="0" algn="ctr" rtl="0">
                <a:lnSpc>
                  <a:spcPct val="90000"/>
                </a:lnSpc>
                <a:spcBef>
                  <a:spcPts val="0"/>
                </a:spcBef>
                <a:spcAft>
                  <a:spcPts val="0"/>
                </a:spcAft>
                <a:buSzPct val="25000"/>
                <a:buNone/>
              </a:pPr>
              <a:r>
                <a:rPr lang="en-US" sz="2400">
                  <a:solidFill>
                    <a:schemeClr val="accent5"/>
                  </a:solidFill>
                  <a:latin typeface="Arial"/>
                  <a:ea typeface="Arial"/>
                  <a:cs typeface="Arial"/>
                  <a:sym typeface="Arial"/>
                </a:rPr>
                <a:t>Vietnam  $155/month</a:t>
              </a:r>
            </a:p>
          </p:txBody>
        </p:sp>
        <p:sp>
          <p:nvSpPr>
            <p:cNvPr id="190" name="Shape 190"/>
            <p:cNvSpPr/>
            <p:nvPr/>
          </p:nvSpPr>
          <p:spPr>
            <a:xfrm rot="10800000">
              <a:off x="710009" y="1091172"/>
              <a:ext cx="5818979" cy="461385"/>
            </a:xfrm>
            <a:prstGeom prst="trapezoid">
              <a:avLst>
                <a:gd name="adj" fmla="val 65068"/>
              </a:avLst>
            </a:prstGeom>
            <a:solidFill>
              <a:srgbClr val="B83A67"/>
            </a:solidFill>
            <a:ln w="400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1" name="Shape 191"/>
            <p:cNvSpPr txBox="1"/>
            <p:nvPr/>
          </p:nvSpPr>
          <p:spPr>
            <a:xfrm rot="10800000">
              <a:off x="1728330" y="1091172"/>
              <a:ext cx="3782337" cy="461385"/>
            </a:xfrm>
            <a:prstGeom prst="rect">
              <a:avLst/>
            </a:prstGeom>
            <a:noFill/>
            <a:ln>
              <a:noFill/>
            </a:ln>
          </p:spPr>
          <p:txBody>
            <a:bodyPr lIns="30475" tIns="30475" rIns="30475" bIns="30475" anchor="ctr" anchorCtr="0">
              <a:noAutofit/>
            </a:bodyPr>
            <a:lstStyle/>
            <a:p>
              <a:pPr marL="0" marR="0" lvl="0" indent="0" algn="ctr" rtl="0">
                <a:lnSpc>
                  <a:spcPct val="90000"/>
                </a:lnSpc>
                <a:spcBef>
                  <a:spcPts val="0"/>
                </a:spcBef>
                <a:spcAft>
                  <a:spcPts val="0"/>
                </a:spcAft>
                <a:buSzPct val="25000"/>
                <a:buNone/>
              </a:pPr>
              <a:r>
                <a:rPr lang="en-US" sz="2400">
                  <a:solidFill>
                    <a:schemeClr val="accent5"/>
                  </a:solidFill>
                  <a:latin typeface="Arial"/>
                  <a:ea typeface="Arial"/>
                  <a:cs typeface="Arial"/>
                  <a:sym typeface="Arial"/>
                </a:rPr>
                <a:t>Malaysia  $187/month</a:t>
              </a:r>
            </a:p>
          </p:txBody>
        </p:sp>
        <p:sp>
          <p:nvSpPr>
            <p:cNvPr id="192" name="Shape 192"/>
            <p:cNvSpPr/>
            <p:nvPr/>
          </p:nvSpPr>
          <p:spPr>
            <a:xfrm rot="10800000">
              <a:off x="949117" y="1552557"/>
              <a:ext cx="5340764" cy="461385"/>
            </a:xfrm>
            <a:prstGeom prst="trapezoid">
              <a:avLst>
                <a:gd name="adj" fmla="val 65068"/>
              </a:avLst>
            </a:prstGeom>
            <a:solidFill>
              <a:srgbClr val="B83A67"/>
            </a:solidFill>
            <a:ln w="400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3" name="Shape 193"/>
            <p:cNvSpPr txBox="1"/>
            <p:nvPr/>
          </p:nvSpPr>
          <p:spPr>
            <a:xfrm rot="10800000">
              <a:off x="1883751" y="1552557"/>
              <a:ext cx="3471496" cy="461385"/>
            </a:xfrm>
            <a:prstGeom prst="rect">
              <a:avLst/>
            </a:prstGeom>
            <a:noFill/>
            <a:ln>
              <a:noFill/>
            </a:ln>
          </p:spPr>
          <p:txBody>
            <a:bodyPr lIns="30475" tIns="30475" rIns="30475" bIns="30475" anchor="ctr" anchorCtr="0">
              <a:noAutofit/>
            </a:bodyPr>
            <a:lstStyle/>
            <a:p>
              <a:pPr marL="0" marR="0" lvl="0" indent="0" algn="ctr" rtl="0">
                <a:lnSpc>
                  <a:spcPct val="90000"/>
                </a:lnSpc>
                <a:spcBef>
                  <a:spcPts val="0"/>
                </a:spcBef>
                <a:spcAft>
                  <a:spcPts val="0"/>
                </a:spcAft>
                <a:buSzPct val="25000"/>
                <a:buNone/>
              </a:pPr>
              <a:r>
                <a:rPr lang="en-US" sz="2400">
                  <a:solidFill>
                    <a:schemeClr val="accent5"/>
                  </a:solidFill>
                  <a:latin typeface="Arial"/>
                  <a:ea typeface="Arial"/>
                  <a:cs typeface="Arial"/>
                  <a:sym typeface="Arial"/>
                </a:rPr>
                <a:t>Chile $354/month</a:t>
              </a:r>
            </a:p>
          </p:txBody>
        </p:sp>
        <p:sp>
          <p:nvSpPr>
            <p:cNvPr id="194" name="Shape 194"/>
            <p:cNvSpPr/>
            <p:nvPr/>
          </p:nvSpPr>
          <p:spPr>
            <a:xfrm rot="10800000">
              <a:off x="1206986" y="2013928"/>
              <a:ext cx="4824899" cy="461399"/>
            </a:xfrm>
            <a:prstGeom prst="trapezoid">
              <a:avLst>
                <a:gd name="adj" fmla="val 65068"/>
              </a:avLst>
            </a:prstGeom>
            <a:solidFill>
              <a:srgbClr val="B83A67"/>
            </a:solidFill>
            <a:ln w="400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5" name="Shape 195"/>
            <p:cNvSpPr txBox="1"/>
            <p:nvPr/>
          </p:nvSpPr>
          <p:spPr>
            <a:xfrm rot="10800000">
              <a:off x="2051448" y="2013943"/>
              <a:ext cx="3136103" cy="461385"/>
            </a:xfrm>
            <a:prstGeom prst="rect">
              <a:avLst/>
            </a:prstGeom>
            <a:noFill/>
            <a:ln>
              <a:noFill/>
            </a:ln>
          </p:spPr>
          <p:txBody>
            <a:bodyPr lIns="30475" tIns="30475" rIns="30475" bIns="30475" anchor="ctr" anchorCtr="0">
              <a:noAutofit/>
            </a:bodyPr>
            <a:lstStyle/>
            <a:p>
              <a:pPr marL="0" marR="0" lvl="0" indent="0" algn="ctr" rtl="0">
                <a:lnSpc>
                  <a:spcPct val="90000"/>
                </a:lnSpc>
                <a:spcBef>
                  <a:spcPts val="0"/>
                </a:spcBef>
                <a:spcAft>
                  <a:spcPts val="0"/>
                </a:spcAft>
                <a:buSzPct val="25000"/>
                <a:buNone/>
              </a:pPr>
              <a:r>
                <a:rPr lang="en-US" sz="2400">
                  <a:solidFill>
                    <a:schemeClr val="accent5"/>
                  </a:solidFill>
                  <a:latin typeface="Arial"/>
                  <a:ea typeface="Arial"/>
                  <a:cs typeface="Arial"/>
                  <a:sym typeface="Arial"/>
                </a:rPr>
                <a:t>Peru  $222/month</a:t>
              </a:r>
            </a:p>
          </p:txBody>
        </p:sp>
        <p:sp>
          <p:nvSpPr>
            <p:cNvPr id="196" name="Shape 196"/>
            <p:cNvSpPr/>
            <p:nvPr/>
          </p:nvSpPr>
          <p:spPr>
            <a:xfrm rot="10800000">
              <a:off x="1467389" y="2475329"/>
              <a:ext cx="4304220" cy="461385"/>
            </a:xfrm>
            <a:prstGeom prst="trapezoid">
              <a:avLst>
                <a:gd name="adj" fmla="val 65068"/>
              </a:avLst>
            </a:prstGeom>
            <a:solidFill>
              <a:srgbClr val="B83A67"/>
            </a:solidFill>
            <a:ln w="400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7" name="Shape 197"/>
            <p:cNvSpPr txBox="1"/>
            <p:nvPr/>
          </p:nvSpPr>
          <p:spPr>
            <a:xfrm rot="10800000">
              <a:off x="2220628" y="2475329"/>
              <a:ext cx="2797743" cy="461385"/>
            </a:xfrm>
            <a:prstGeom prst="rect">
              <a:avLst/>
            </a:prstGeom>
            <a:noFill/>
            <a:ln>
              <a:noFill/>
            </a:ln>
          </p:spPr>
          <p:txBody>
            <a:bodyPr lIns="30475" tIns="30475" rIns="30475" bIns="30475" anchor="ctr" anchorCtr="0">
              <a:noAutofit/>
            </a:bodyPr>
            <a:lstStyle/>
            <a:p>
              <a:pPr marL="0" marR="0" lvl="0" indent="0" algn="ctr" rtl="0">
                <a:lnSpc>
                  <a:spcPct val="90000"/>
                </a:lnSpc>
                <a:spcBef>
                  <a:spcPts val="0"/>
                </a:spcBef>
                <a:spcAft>
                  <a:spcPts val="0"/>
                </a:spcAft>
                <a:buSzPct val="25000"/>
                <a:buNone/>
              </a:pPr>
              <a:r>
                <a:rPr lang="en-US" sz="2400">
                  <a:solidFill>
                    <a:schemeClr val="accent5"/>
                  </a:solidFill>
                  <a:latin typeface="Arial"/>
                  <a:ea typeface="Arial"/>
                  <a:cs typeface="Arial"/>
                  <a:sym typeface="Arial"/>
                </a:rPr>
                <a:t>Japan $6.30/hr</a:t>
              </a:r>
            </a:p>
          </p:txBody>
        </p:sp>
        <p:sp>
          <p:nvSpPr>
            <p:cNvPr id="198" name="Shape 198"/>
            <p:cNvSpPr/>
            <p:nvPr/>
          </p:nvSpPr>
          <p:spPr>
            <a:xfrm rot="10800000">
              <a:off x="1754792" y="2936714"/>
              <a:ext cx="3729412" cy="583975"/>
            </a:xfrm>
            <a:prstGeom prst="trapezoid">
              <a:avLst>
                <a:gd name="adj" fmla="val 65068"/>
              </a:avLst>
            </a:prstGeom>
            <a:solidFill>
              <a:srgbClr val="B83A67"/>
            </a:solidFill>
            <a:ln w="400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9" name="Shape 199"/>
            <p:cNvSpPr txBox="1"/>
            <p:nvPr/>
          </p:nvSpPr>
          <p:spPr>
            <a:xfrm rot="10800000">
              <a:off x="2175888" y="2936585"/>
              <a:ext cx="2797800" cy="584100"/>
            </a:xfrm>
            <a:prstGeom prst="rect">
              <a:avLst/>
            </a:prstGeom>
            <a:noFill/>
            <a:ln>
              <a:noFill/>
            </a:ln>
          </p:spPr>
          <p:txBody>
            <a:bodyPr lIns="30475" tIns="30475" rIns="30475" bIns="30475" anchor="ctr" anchorCtr="0">
              <a:noAutofit/>
            </a:bodyPr>
            <a:lstStyle/>
            <a:p>
              <a:pPr marL="0" marR="0" lvl="0" indent="0" algn="ctr" rtl="0">
                <a:lnSpc>
                  <a:spcPct val="90000"/>
                </a:lnSpc>
                <a:spcBef>
                  <a:spcPts val="0"/>
                </a:spcBef>
                <a:spcAft>
                  <a:spcPts val="0"/>
                </a:spcAft>
                <a:buSzPct val="25000"/>
                <a:buNone/>
              </a:pPr>
              <a:r>
                <a:rPr lang="en-US" sz="2400">
                  <a:solidFill>
                    <a:schemeClr val="accent5"/>
                  </a:solidFill>
                  <a:latin typeface="Arial"/>
                  <a:ea typeface="Arial"/>
                  <a:cs typeface="Arial"/>
                  <a:sym typeface="Arial"/>
                </a:rPr>
                <a:t>Canada $7.69/hr</a:t>
              </a:r>
            </a:p>
          </p:txBody>
        </p:sp>
        <p:sp>
          <p:nvSpPr>
            <p:cNvPr id="200" name="Shape 200"/>
            <p:cNvSpPr/>
            <p:nvPr/>
          </p:nvSpPr>
          <p:spPr>
            <a:xfrm rot="10800000">
              <a:off x="2081599" y="3520691"/>
              <a:ext cx="3075798" cy="727476"/>
            </a:xfrm>
            <a:prstGeom prst="trapezoid">
              <a:avLst>
                <a:gd name="adj" fmla="val 65068"/>
              </a:avLst>
            </a:prstGeom>
            <a:solidFill>
              <a:srgbClr val="B83A67"/>
            </a:solidFill>
            <a:ln w="400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1" name="Shape 201"/>
            <p:cNvSpPr txBox="1"/>
            <p:nvPr/>
          </p:nvSpPr>
          <p:spPr>
            <a:xfrm rot="10800000">
              <a:off x="2619864" y="3520691"/>
              <a:ext cx="1999269" cy="727476"/>
            </a:xfrm>
            <a:prstGeom prst="rect">
              <a:avLst/>
            </a:prstGeom>
            <a:noFill/>
            <a:ln>
              <a:noFill/>
            </a:ln>
          </p:spPr>
          <p:txBody>
            <a:bodyPr lIns="25400" tIns="25400" rIns="25400" bIns="25400" anchor="ctr" anchorCtr="0">
              <a:noAutofit/>
            </a:bodyPr>
            <a:lstStyle/>
            <a:p>
              <a:pPr marL="0" marR="0" lvl="0" indent="0" algn="ctr" rtl="0">
                <a:lnSpc>
                  <a:spcPct val="90000"/>
                </a:lnSpc>
                <a:spcBef>
                  <a:spcPts val="0"/>
                </a:spcBef>
                <a:spcAft>
                  <a:spcPts val="0"/>
                </a:spcAft>
                <a:buSzPct val="25000"/>
                <a:buNone/>
              </a:pPr>
              <a:r>
                <a:rPr lang="en-US" sz="2000">
                  <a:solidFill>
                    <a:schemeClr val="accent5"/>
                  </a:solidFill>
                  <a:latin typeface="Arial"/>
                  <a:ea typeface="Arial"/>
                  <a:cs typeface="Arial"/>
                  <a:sym typeface="Arial"/>
                </a:rPr>
                <a:t>New Zealand $9.46</a:t>
              </a:r>
            </a:p>
          </p:txBody>
        </p:sp>
        <p:sp>
          <p:nvSpPr>
            <p:cNvPr id="202" name="Shape 202"/>
            <p:cNvSpPr/>
            <p:nvPr/>
          </p:nvSpPr>
          <p:spPr>
            <a:xfrm rot="10800000">
              <a:off x="2514596" y="4248166"/>
              <a:ext cx="2209806" cy="853046"/>
            </a:xfrm>
            <a:prstGeom prst="trapezoid">
              <a:avLst>
                <a:gd name="adj" fmla="val 65068"/>
              </a:avLst>
            </a:prstGeom>
            <a:solidFill>
              <a:srgbClr val="B83A67"/>
            </a:solidFill>
            <a:ln w="400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3" name="Shape 203"/>
            <p:cNvSpPr txBox="1"/>
            <p:nvPr/>
          </p:nvSpPr>
          <p:spPr>
            <a:xfrm rot="10800000">
              <a:off x="2901312" y="4248166"/>
              <a:ext cx="1436374" cy="853046"/>
            </a:xfrm>
            <a:prstGeom prst="rect">
              <a:avLst/>
            </a:prstGeom>
            <a:noFill/>
            <a:ln>
              <a:noFill/>
            </a:ln>
          </p:spPr>
          <p:txBody>
            <a:bodyPr lIns="25400" tIns="25400" rIns="25400" bIns="25400" anchor="ctr" anchorCtr="0">
              <a:noAutofit/>
            </a:bodyPr>
            <a:lstStyle/>
            <a:p>
              <a:pPr marL="0" marR="0" lvl="0" indent="0" algn="ctr" rtl="0">
                <a:lnSpc>
                  <a:spcPct val="90000"/>
                </a:lnSpc>
                <a:spcBef>
                  <a:spcPts val="0"/>
                </a:spcBef>
                <a:spcAft>
                  <a:spcPts val="0"/>
                </a:spcAft>
                <a:buSzPct val="25000"/>
                <a:buNone/>
              </a:pPr>
              <a:r>
                <a:rPr lang="en-US" sz="2000">
                  <a:solidFill>
                    <a:schemeClr val="accent5"/>
                  </a:solidFill>
                  <a:latin typeface="Arial"/>
                  <a:ea typeface="Arial"/>
                  <a:cs typeface="Arial"/>
                  <a:sym typeface="Arial"/>
                </a:rPr>
                <a:t>Australia  $12.10/hr</a:t>
              </a:r>
            </a:p>
          </p:txBody>
        </p:sp>
        <p:sp>
          <p:nvSpPr>
            <p:cNvPr id="204" name="Shape 204"/>
            <p:cNvSpPr/>
            <p:nvPr/>
          </p:nvSpPr>
          <p:spPr>
            <a:xfrm rot="10800000">
              <a:off x="3048001" y="5101213"/>
              <a:ext cx="1142996" cy="461385"/>
            </a:xfrm>
            <a:prstGeom prst="trapezoid">
              <a:avLst>
                <a:gd name="adj" fmla="val 65068"/>
              </a:avLst>
            </a:prstGeom>
            <a:solidFill>
              <a:srgbClr val="B83A67"/>
            </a:solidFill>
            <a:ln w="400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5" name="Shape 205"/>
            <p:cNvSpPr txBox="1"/>
            <p:nvPr/>
          </p:nvSpPr>
          <p:spPr>
            <a:xfrm rot="10800000">
              <a:off x="3048001" y="5101213"/>
              <a:ext cx="1142996" cy="461385"/>
            </a:xfrm>
            <a:prstGeom prst="rect">
              <a:avLst/>
            </a:prstGeom>
            <a:noFill/>
            <a:ln>
              <a:noFill/>
            </a:ln>
          </p:spPr>
          <p:txBody>
            <a:bodyPr lIns="36825" tIns="36825" rIns="36825" bIns="36825" anchor="ctr" anchorCtr="0">
              <a:noAutofit/>
            </a:bodyPr>
            <a:lstStyle/>
            <a:p>
              <a:pPr marL="0" marR="0" lvl="0" indent="0" algn="ctr" rtl="0">
                <a:lnSpc>
                  <a:spcPct val="90000"/>
                </a:lnSpc>
                <a:spcBef>
                  <a:spcPts val="0"/>
                </a:spcBef>
                <a:spcAft>
                  <a:spcPts val="0"/>
                </a:spcAft>
                <a:buNone/>
              </a:pPr>
              <a:endParaRPr sz="2900">
                <a:solidFill>
                  <a:schemeClr val="lt1"/>
                </a:solidFill>
                <a:latin typeface="Arial"/>
                <a:ea typeface="Arial"/>
                <a:cs typeface="Arial"/>
                <a:sym typeface="Arial"/>
              </a:endParaRPr>
            </a:p>
          </p:txBody>
        </p:sp>
      </p:gr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Shape 210"/>
          <p:cNvPicPr preferRelativeResize="0"/>
          <p:nvPr/>
        </p:nvPicPr>
        <p:blipFill rotWithShape="1">
          <a:blip r:embed="rId3">
            <a:alphaModFix/>
          </a:blip>
          <a:srcRect/>
          <a:stretch/>
        </p:blipFill>
        <p:spPr>
          <a:xfrm rot="2322213">
            <a:off x="6535122" y="2543492"/>
            <a:ext cx="1779491" cy="1866167"/>
          </a:xfrm>
          <a:prstGeom prst="rect">
            <a:avLst/>
          </a:prstGeom>
          <a:noFill/>
          <a:ln w="9525" cap="flat" cmpd="sng">
            <a:solidFill>
              <a:schemeClr val="dk1"/>
            </a:solidFill>
            <a:prstDash val="solid"/>
            <a:round/>
            <a:headEnd type="none" w="med" len="med"/>
            <a:tailEnd type="none" w="med" len="med"/>
          </a:ln>
        </p:spPr>
      </p:pic>
      <p:sp>
        <p:nvSpPr>
          <p:cNvPr id="211" name="Shape 211"/>
          <p:cNvSpPr txBox="1"/>
          <p:nvPr/>
        </p:nvSpPr>
        <p:spPr>
          <a:xfrm>
            <a:off x="590550" y="246450"/>
            <a:ext cx="7962899" cy="103769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3200" b="1">
                <a:solidFill>
                  <a:schemeClr val="dk1"/>
                </a:solidFill>
              </a:rPr>
              <a:t>“FAST-TRACK” ONLY NEEDED FOR BAD AGREEMENTS</a:t>
            </a:r>
          </a:p>
          <a:p>
            <a:pPr marL="0" marR="0" lvl="0" indent="0" algn="l" rtl="0">
              <a:spcBef>
                <a:spcPts val="0"/>
              </a:spcBef>
              <a:spcAft>
                <a:spcPts val="0"/>
              </a:spcAft>
              <a:buNone/>
            </a:pPr>
            <a:endParaRPr sz="2900" b="1">
              <a:solidFill>
                <a:schemeClr val="dk2"/>
              </a:solidFill>
              <a:latin typeface="Trebuchet MS"/>
              <a:ea typeface="Trebuchet MS"/>
              <a:cs typeface="Trebuchet MS"/>
              <a:sym typeface="Trebuchet MS"/>
            </a:endParaRPr>
          </a:p>
        </p:txBody>
      </p:sp>
      <p:sp>
        <p:nvSpPr>
          <p:cNvPr id="212" name="Shape 212"/>
          <p:cNvSpPr txBox="1"/>
          <p:nvPr/>
        </p:nvSpPr>
        <p:spPr>
          <a:xfrm>
            <a:off x="381000" y="1712925"/>
            <a:ext cx="6019799" cy="17526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800">
                <a:solidFill>
                  <a:schemeClr val="dk1"/>
                </a:solidFill>
                <a:latin typeface="Arial"/>
                <a:ea typeface="Arial"/>
                <a:cs typeface="Arial"/>
                <a:sym typeface="Arial"/>
              </a:rPr>
              <a:t>Of </a:t>
            </a:r>
            <a:r>
              <a:rPr lang="en-US" sz="2400" b="1">
                <a:solidFill>
                  <a:schemeClr val="accent5"/>
                </a:solidFill>
                <a:latin typeface="Arial"/>
                <a:ea typeface="Arial"/>
                <a:cs typeface="Arial"/>
                <a:sym typeface="Arial"/>
              </a:rPr>
              <a:t>500+</a:t>
            </a:r>
            <a:r>
              <a:rPr lang="en-US" sz="1800">
                <a:solidFill>
                  <a:schemeClr val="dk1"/>
                </a:solidFill>
                <a:latin typeface="Arial"/>
                <a:ea typeface="Arial"/>
                <a:cs typeface="Arial"/>
                <a:sym typeface="Arial"/>
              </a:rPr>
              <a:t> trade agreements since 1974, Fast Track was only used for </a:t>
            </a:r>
            <a:r>
              <a:rPr lang="en-US" sz="2400" b="1">
                <a:solidFill>
                  <a:schemeClr val="accent5"/>
                </a:solidFill>
                <a:latin typeface="Arial"/>
                <a:ea typeface="Arial"/>
                <a:cs typeface="Arial"/>
                <a:sym typeface="Arial"/>
              </a:rPr>
              <a:t>16</a:t>
            </a:r>
            <a:r>
              <a:rPr lang="en-US" sz="2400">
                <a:solidFill>
                  <a:schemeClr val="dk1"/>
                </a:solidFill>
                <a:latin typeface="Arial"/>
                <a:ea typeface="Arial"/>
                <a:cs typeface="Arial"/>
                <a:sym typeface="Arial"/>
              </a:rPr>
              <a:t> </a:t>
            </a:r>
            <a:r>
              <a:rPr lang="en-US" sz="1800">
                <a:solidFill>
                  <a:schemeClr val="dk1"/>
                </a:solidFill>
                <a:latin typeface="Arial"/>
                <a:ea typeface="Arial"/>
                <a:cs typeface="Arial"/>
                <a:sym typeface="Arial"/>
              </a:rPr>
              <a:t>of them.</a:t>
            </a: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800">
                <a:solidFill>
                  <a:schemeClr val="dk1"/>
                </a:solidFill>
                <a:latin typeface="Arial"/>
                <a:ea typeface="Arial"/>
                <a:cs typeface="Arial"/>
                <a:sym typeface="Arial"/>
              </a:rPr>
              <a:t>Fast Track was used to force NAFTA, WTO, CAFTA, Korea, Colombia “free trade” agreements into place.</a:t>
            </a:r>
          </a:p>
        </p:txBody>
      </p:sp>
      <p:sp>
        <p:nvSpPr>
          <p:cNvPr id="213" name="Shape 213"/>
          <p:cNvSpPr txBox="1"/>
          <p:nvPr/>
        </p:nvSpPr>
        <p:spPr>
          <a:xfrm>
            <a:off x="381000" y="3505200"/>
            <a:ext cx="6019799" cy="14798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800">
                <a:solidFill>
                  <a:schemeClr val="dk1"/>
                </a:solidFill>
                <a:latin typeface="Arial"/>
                <a:ea typeface="Arial"/>
                <a:cs typeface="Arial"/>
                <a:sym typeface="Arial"/>
              </a:rPr>
              <a:t>Candidate Obama said he would</a:t>
            </a:r>
          </a:p>
          <a:p>
            <a:pPr marL="0" marR="0" lvl="0" indent="0" algn="l" rtl="0">
              <a:spcBef>
                <a:spcPts val="0"/>
              </a:spcBef>
              <a:spcAft>
                <a:spcPts val="0"/>
              </a:spcAft>
              <a:buSzPct val="25000"/>
              <a:buNone/>
            </a:pPr>
            <a:r>
              <a:rPr lang="en-US" sz="1800">
                <a:solidFill>
                  <a:schemeClr val="dk1"/>
                </a:solidFill>
                <a:latin typeface="Arial"/>
                <a:ea typeface="Arial"/>
                <a:cs typeface="Arial"/>
                <a:sym typeface="Arial"/>
              </a:rPr>
              <a:t>“replace Fast Track … I will ensure that Congress plays a strong and informed role in our international economic policy and in any future agreements we pursue and in our efforts to amend existing agreements</a:t>
            </a:r>
            <a:r>
              <a:rPr lang="en-US" sz="1800" i="1">
                <a:solidFill>
                  <a:schemeClr val="dk1"/>
                </a:solidFill>
                <a:latin typeface="Arial"/>
                <a:ea typeface="Arial"/>
                <a:cs typeface="Arial"/>
                <a:sym typeface="Arial"/>
              </a:rPr>
              <a:t>.”    </a:t>
            </a:r>
          </a:p>
          <a:p>
            <a:pPr marL="0" marR="0" lvl="0" indent="0" algn="l" rtl="0">
              <a:spcBef>
                <a:spcPts val="0"/>
              </a:spcBef>
              <a:spcAft>
                <a:spcPts val="0"/>
              </a:spcAft>
              <a:buNone/>
            </a:pPr>
            <a:endParaRPr sz="2400">
              <a:solidFill>
                <a:schemeClr val="accent5"/>
              </a:solidFill>
            </a:endParaRPr>
          </a:p>
          <a:p>
            <a:pPr marL="0" marR="0" lvl="0" indent="0" algn="l" rtl="0">
              <a:spcBef>
                <a:spcPts val="0"/>
              </a:spcBef>
              <a:spcAft>
                <a:spcPts val="0"/>
              </a:spcAft>
              <a:buSzPct val="25000"/>
              <a:buNone/>
            </a:pPr>
            <a:r>
              <a:rPr lang="en-US" sz="1800" i="1">
                <a:solidFill>
                  <a:schemeClr val="dk1"/>
                </a:solidFill>
                <a:latin typeface="Arial"/>
                <a:ea typeface="Arial"/>
                <a:cs typeface="Arial"/>
                <a:sym typeface="Arial"/>
              </a:rPr>
              <a:t>   </a:t>
            </a:r>
          </a:p>
          <a:p>
            <a:pPr marL="0" marR="0" lvl="0" indent="0" algn="l" rtl="0">
              <a:spcBef>
                <a:spcPts val="0"/>
              </a:spcBef>
              <a:spcAft>
                <a:spcPts val="0"/>
              </a:spcAft>
              <a:buNone/>
            </a:pPr>
            <a:endParaRPr sz="2000" i="1">
              <a:solidFill>
                <a:schemeClr val="dk1"/>
              </a:solidFill>
              <a:latin typeface="Arial"/>
              <a:ea typeface="Arial"/>
              <a:cs typeface="Arial"/>
              <a:sym typeface="Arial"/>
            </a:endParaRPr>
          </a:p>
          <a:p>
            <a:pPr marL="0" marR="0" lvl="0" indent="0" algn="l" rtl="0">
              <a:spcBef>
                <a:spcPts val="0"/>
              </a:spcBef>
              <a:spcAft>
                <a:spcPts val="0"/>
              </a:spcAft>
              <a:buNone/>
            </a:pPr>
            <a:endParaRPr sz="2900" b="1">
              <a:solidFill>
                <a:schemeClr val="dk2"/>
              </a:solidFill>
              <a:latin typeface="Trebuchet MS"/>
              <a:ea typeface="Trebuchet MS"/>
              <a:cs typeface="Trebuchet MS"/>
              <a:sym typeface="Trebuchet MS"/>
            </a:endParaRPr>
          </a:p>
        </p:txBody>
      </p:sp>
      <p:sp>
        <p:nvSpPr>
          <p:cNvPr id="214" name="Shape 214"/>
          <p:cNvSpPr txBox="1"/>
          <p:nvPr/>
        </p:nvSpPr>
        <p:spPr>
          <a:xfrm>
            <a:off x="401325" y="5377600"/>
            <a:ext cx="8152200" cy="1037699"/>
          </a:xfrm>
          <a:prstGeom prst="rect">
            <a:avLst/>
          </a:prstGeom>
          <a:noFill/>
          <a:ln>
            <a:noFill/>
          </a:ln>
        </p:spPr>
        <p:txBody>
          <a:bodyPr lIns="91425" tIns="91425" rIns="91425" bIns="91425" anchor="t" anchorCtr="0">
            <a:noAutofit/>
          </a:bodyPr>
          <a:lstStyle/>
          <a:p>
            <a:pPr lvl="0" algn="ctr" rtl="0">
              <a:spcBef>
                <a:spcPts val="0"/>
              </a:spcBef>
              <a:buClr>
                <a:srgbClr val="000000"/>
              </a:buClr>
              <a:buSzPct val="25000"/>
              <a:buFont typeface="Arial"/>
              <a:buNone/>
            </a:pPr>
            <a:r>
              <a:rPr lang="en-US" sz="2400" i="1">
                <a:solidFill>
                  <a:schemeClr val="accent5"/>
                </a:solidFill>
              </a:rPr>
              <a:t>But in June 2015 Congress granted his request for this extreme trade authority!</a:t>
            </a: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p:nvPr/>
        </p:nvSpPr>
        <p:spPr>
          <a:xfrm>
            <a:off x="485550" y="1891900"/>
            <a:ext cx="8172899" cy="41904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1" name="Shape 221"/>
          <p:cNvSpPr txBox="1">
            <a:spLocks noGrp="1"/>
          </p:cNvSpPr>
          <p:nvPr>
            <p:ph type="title"/>
          </p:nvPr>
        </p:nvSpPr>
        <p:spPr>
          <a:xfrm>
            <a:off x="485550" y="718900"/>
            <a:ext cx="8172899" cy="983699"/>
          </a:xfrm>
          <a:prstGeom prst="rect">
            <a:avLst/>
          </a:prstGeom>
          <a:noFill/>
          <a:ln>
            <a:noFill/>
          </a:ln>
        </p:spPr>
        <p:txBody>
          <a:bodyPr lIns="45700" tIns="0" rIns="45700" bIns="0" anchor="ctr" anchorCtr="0">
            <a:noAutofit/>
          </a:bodyPr>
          <a:lstStyle/>
          <a:p>
            <a:pPr marL="0" marR="0" lvl="0" indent="0" algn="ctr" rtl="0">
              <a:spcBef>
                <a:spcPts val="0"/>
              </a:spcBef>
              <a:buClr>
                <a:srgbClr val="FEF7F0"/>
              </a:buClr>
              <a:buSzPct val="25000"/>
              <a:buFont typeface="Cabin"/>
              <a:buNone/>
            </a:pPr>
            <a:r>
              <a:rPr lang="en-US" sz="7200" b="1" i="0" u="none" strike="noStrike" cap="none">
                <a:solidFill>
                  <a:schemeClr val="dk1"/>
                </a:solidFill>
                <a:latin typeface="Arial"/>
                <a:ea typeface="Arial"/>
                <a:cs typeface="Arial"/>
                <a:sym typeface="Arial"/>
              </a:rPr>
              <a:t>THE </a:t>
            </a:r>
            <a:r>
              <a:rPr lang="en-US" sz="7200" b="1" i="0" u="none" strike="noStrike" cap="none">
                <a:solidFill>
                  <a:schemeClr val="accent5"/>
                </a:solidFill>
                <a:latin typeface="Arial"/>
                <a:ea typeface="Arial"/>
                <a:cs typeface="Arial"/>
                <a:sym typeface="Arial"/>
              </a:rPr>
              <a:t>99%</a:t>
            </a:r>
            <a:r>
              <a:rPr lang="en-US" sz="7200" b="1" i="0" u="none" strike="noStrike" cap="none">
                <a:solidFill>
                  <a:schemeClr val="dk1"/>
                </a:solidFill>
                <a:latin typeface="Arial"/>
                <a:ea typeface="Arial"/>
                <a:cs typeface="Arial"/>
                <a:sym typeface="Arial"/>
              </a:rPr>
              <a:t> MUST </a:t>
            </a:r>
          </a:p>
        </p:txBody>
      </p:sp>
      <p:pic>
        <p:nvPicPr>
          <p:cNvPr id="222" name="Shape 222"/>
          <p:cNvPicPr preferRelativeResize="0"/>
          <p:nvPr/>
        </p:nvPicPr>
        <p:blipFill>
          <a:blip r:embed="rId3">
            <a:alphaModFix/>
          </a:blip>
          <a:stretch>
            <a:fillRect/>
          </a:stretch>
        </p:blipFill>
        <p:spPr>
          <a:xfrm>
            <a:off x="646250" y="2040975"/>
            <a:ext cx="3901749" cy="3901749"/>
          </a:xfrm>
          <a:prstGeom prst="rect">
            <a:avLst/>
          </a:prstGeom>
          <a:noFill/>
          <a:ln>
            <a:noFill/>
          </a:ln>
        </p:spPr>
      </p:pic>
      <p:sp>
        <p:nvSpPr>
          <p:cNvPr id="223" name="Shape 223"/>
          <p:cNvSpPr txBox="1"/>
          <p:nvPr/>
        </p:nvSpPr>
        <p:spPr>
          <a:xfrm>
            <a:off x="4685500" y="2005400"/>
            <a:ext cx="3972900" cy="3972900"/>
          </a:xfrm>
          <a:prstGeom prst="rect">
            <a:avLst/>
          </a:prstGeom>
          <a:noFill/>
          <a:ln>
            <a:noFill/>
          </a:ln>
        </p:spPr>
        <p:txBody>
          <a:bodyPr lIns="91425" tIns="91425" rIns="91425" bIns="91425" anchor="t" anchorCtr="0">
            <a:noAutofit/>
          </a:bodyPr>
          <a:lstStyle/>
          <a:p>
            <a:pPr lvl="0" rtl="0">
              <a:spcBef>
                <a:spcPts val="0"/>
              </a:spcBef>
              <a:buClr>
                <a:srgbClr val="FEF7F0"/>
              </a:buClr>
              <a:buSzPct val="25000"/>
              <a:buFont typeface="Cabin"/>
              <a:buNone/>
            </a:pPr>
            <a:r>
              <a:rPr lang="en-US" sz="6000" b="1">
                <a:solidFill>
                  <a:schemeClr val="lt1"/>
                </a:solidFill>
              </a:rPr>
              <a:t>FIGHT BACK AGAINST </a:t>
            </a:r>
          </a:p>
          <a:p>
            <a:pPr lvl="0" rtl="0">
              <a:spcBef>
                <a:spcPts val="0"/>
              </a:spcBef>
              <a:buClr>
                <a:srgbClr val="FEF7F0"/>
              </a:buClr>
              <a:buSzPct val="25000"/>
              <a:buFont typeface="Cabin"/>
              <a:buNone/>
            </a:pPr>
            <a:r>
              <a:rPr lang="en-US" sz="6000" b="1">
                <a:solidFill>
                  <a:schemeClr val="lt1"/>
                </a:solidFill>
              </a:rPr>
              <a:t>THE TPP</a:t>
            </a:r>
          </a:p>
          <a:p>
            <a:pPr lvl="0">
              <a:spcBef>
                <a:spcPts val="0"/>
              </a:spcBef>
              <a:buNone/>
            </a:pPr>
            <a:endParaRP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p:nvPr/>
        </p:nvSpPr>
        <p:spPr>
          <a:xfrm>
            <a:off x="571500" y="841875"/>
            <a:ext cx="8001000" cy="1035299"/>
          </a:xfrm>
          <a:prstGeom prst="rect">
            <a:avLst/>
          </a:prstGeom>
          <a:noFill/>
          <a:ln>
            <a:noFill/>
          </a:ln>
        </p:spPr>
        <p:txBody>
          <a:bodyPr lIns="91425" tIns="45700" rIns="91425" bIns="91425" anchor="b" anchorCtr="0">
            <a:noAutofit/>
          </a:bodyPr>
          <a:lstStyle/>
          <a:p>
            <a:pPr marL="0" marR="0" lvl="0" indent="0" algn="ctr" rtl="0">
              <a:lnSpc>
                <a:spcPct val="80000"/>
              </a:lnSpc>
              <a:spcBef>
                <a:spcPts val="0"/>
              </a:spcBef>
              <a:spcAft>
                <a:spcPts val="0"/>
              </a:spcAft>
              <a:buSzPct val="25000"/>
              <a:buNone/>
            </a:pPr>
            <a:r>
              <a:rPr lang="en-US" sz="2400">
                <a:solidFill>
                  <a:schemeClr val="accent5"/>
                </a:solidFill>
                <a:latin typeface="Arial"/>
                <a:ea typeface="Arial"/>
                <a:cs typeface="Arial"/>
                <a:sym typeface="Arial"/>
              </a:rPr>
              <a:t>Battles Won Against Corporate Power-Grabs via “Trade” Agreements</a:t>
            </a:r>
          </a:p>
        </p:txBody>
      </p:sp>
      <p:sp>
        <p:nvSpPr>
          <p:cNvPr id="230" name="Shape 230"/>
          <p:cNvSpPr txBox="1"/>
          <p:nvPr/>
        </p:nvSpPr>
        <p:spPr>
          <a:xfrm>
            <a:off x="571500" y="2345900"/>
            <a:ext cx="4302600" cy="3656399"/>
          </a:xfrm>
          <a:prstGeom prst="rect">
            <a:avLst/>
          </a:prstGeom>
          <a:noFill/>
          <a:ln>
            <a:noFill/>
          </a:ln>
        </p:spPr>
        <p:txBody>
          <a:bodyPr lIns="91425" tIns="45700" rIns="91425" bIns="45700" anchor="t" anchorCtr="0">
            <a:noAutofit/>
          </a:bodyPr>
          <a:lstStyle/>
          <a:p>
            <a:pPr marR="0" lvl="0" algn="l" rtl="0">
              <a:spcBef>
                <a:spcPts val="0"/>
              </a:spcBef>
              <a:spcAft>
                <a:spcPts val="0"/>
              </a:spcAft>
              <a:buNone/>
            </a:pPr>
            <a:r>
              <a:rPr lang="en-US" sz="2300" b="1">
                <a:solidFill>
                  <a:srgbClr val="B83A67"/>
                </a:solidFill>
                <a:latin typeface="Trebuchet MS"/>
                <a:ea typeface="Trebuchet MS"/>
                <a:cs typeface="Trebuchet MS"/>
                <a:sym typeface="Trebuchet MS"/>
              </a:rPr>
              <a:t>STOPPED</a:t>
            </a:r>
            <a:r>
              <a:rPr lang="en-US" sz="2300">
                <a:solidFill>
                  <a:schemeClr val="dk1"/>
                </a:solidFill>
                <a:latin typeface="Trebuchet MS"/>
                <a:ea typeface="Trebuchet MS"/>
                <a:cs typeface="Trebuchet MS"/>
                <a:sym typeface="Trebuchet MS"/>
              </a:rPr>
              <a:t>: Fast Track in 1998</a:t>
            </a:r>
          </a:p>
          <a:p>
            <a:pPr marR="0" lvl="0" algn="l" rtl="0">
              <a:spcBef>
                <a:spcPts val="575"/>
              </a:spcBef>
              <a:spcAft>
                <a:spcPts val="0"/>
              </a:spcAft>
              <a:buNone/>
            </a:pPr>
            <a:r>
              <a:rPr lang="en-US" sz="2300" b="1">
                <a:solidFill>
                  <a:srgbClr val="B83A67"/>
                </a:solidFill>
                <a:latin typeface="Trebuchet MS"/>
                <a:ea typeface="Trebuchet MS"/>
                <a:cs typeface="Trebuchet MS"/>
                <a:sym typeface="Trebuchet MS"/>
              </a:rPr>
              <a:t>DERAILED</a:t>
            </a:r>
            <a:r>
              <a:rPr lang="en-US" sz="2300">
                <a:solidFill>
                  <a:schemeClr val="dk1"/>
                </a:solidFill>
                <a:latin typeface="Trebuchet MS"/>
                <a:ea typeface="Trebuchet MS"/>
                <a:cs typeface="Trebuchet MS"/>
                <a:sym typeface="Trebuchet MS"/>
              </a:rPr>
              <a:t>:   WTO Expansion: Seattle ‘99 –today!</a:t>
            </a:r>
          </a:p>
          <a:p>
            <a:pPr marR="0" lvl="0" algn="l" rtl="0">
              <a:spcBef>
                <a:spcPts val="575"/>
              </a:spcBef>
              <a:spcAft>
                <a:spcPts val="0"/>
              </a:spcAft>
              <a:buNone/>
            </a:pPr>
            <a:r>
              <a:rPr lang="en-US" sz="2300" b="1">
                <a:solidFill>
                  <a:srgbClr val="B83A67"/>
                </a:solidFill>
                <a:latin typeface="Trebuchet MS"/>
                <a:ea typeface="Trebuchet MS"/>
                <a:cs typeface="Trebuchet MS"/>
                <a:sym typeface="Trebuchet MS"/>
              </a:rPr>
              <a:t>DERAILED</a:t>
            </a:r>
            <a:r>
              <a:rPr lang="en-US" sz="2300">
                <a:solidFill>
                  <a:schemeClr val="dk1"/>
                </a:solidFill>
                <a:latin typeface="Trebuchet MS"/>
                <a:ea typeface="Trebuchet MS"/>
                <a:cs typeface="Trebuchet MS"/>
                <a:sym typeface="Trebuchet MS"/>
              </a:rPr>
              <a:t>: FTAA (Free Trade Area of the Americas)</a:t>
            </a:r>
          </a:p>
          <a:p>
            <a:pPr marR="0" lvl="0" algn="l" rtl="0">
              <a:spcBef>
                <a:spcPts val="575"/>
              </a:spcBef>
              <a:spcAft>
                <a:spcPts val="0"/>
              </a:spcAft>
              <a:buNone/>
            </a:pPr>
            <a:r>
              <a:rPr lang="en-US" sz="2300" b="1">
                <a:solidFill>
                  <a:srgbClr val="B83A67"/>
                </a:solidFill>
                <a:latin typeface="Trebuchet MS"/>
                <a:ea typeface="Trebuchet MS"/>
                <a:cs typeface="Trebuchet MS"/>
                <a:sym typeface="Trebuchet MS"/>
              </a:rPr>
              <a:t>DERAILED</a:t>
            </a:r>
            <a:r>
              <a:rPr lang="en-US" sz="2300">
                <a:solidFill>
                  <a:schemeClr val="dk1"/>
                </a:solidFill>
                <a:latin typeface="Trebuchet MS"/>
                <a:ea typeface="Trebuchet MS"/>
                <a:cs typeface="Trebuchet MS"/>
                <a:sym typeface="Trebuchet MS"/>
              </a:rPr>
              <a:t>:  MAI (Multilateral Agreement on Investment)</a:t>
            </a:r>
          </a:p>
          <a:p>
            <a:pPr marR="0" lvl="0" algn="l" rtl="0">
              <a:spcBef>
                <a:spcPts val="575"/>
              </a:spcBef>
              <a:spcAft>
                <a:spcPts val="0"/>
              </a:spcAft>
              <a:buNone/>
            </a:pPr>
            <a:r>
              <a:rPr lang="en-US" sz="2300" b="1">
                <a:solidFill>
                  <a:srgbClr val="B83A67"/>
                </a:solidFill>
                <a:latin typeface="Trebuchet MS"/>
                <a:ea typeface="Trebuchet MS"/>
                <a:cs typeface="Trebuchet MS"/>
                <a:sym typeface="Trebuchet MS"/>
              </a:rPr>
              <a:t>DERAILED</a:t>
            </a:r>
            <a:r>
              <a:rPr lang="en-US" sz="2300">
                <a:solidFill>
                  <a:schemeClr val="dk1"/>
                </a:solidFill>
                <a:latin typeface="Trebuchet MS"/>
                <a:ea typeface="Trebuchet MS"/>
                <a:cs typeface="Trebuchet MS"/>
                <a:sym typeface="Trebuchet MS"/>
              </a:rPr>
              <a:t>:   AFTA, Malaysia, SACU, Thailand, FTAs</a:t>
            </a:r>
          </a:p>
        </p:txBody>
      </p:sp>
      <p:pic>
        <p:nvPicPr>
          <p:cNvPr id="231" name="Shape 231"/>
          <p:cNvPicPr preferRelativeResize="0"/>
          <p:nvPr/>
        </p:nvPicPr>
        <p:blipFill rotWithShape="1">
          <a:blip r:embed="rId3">
            <a:alphaModFix/>
          </a:blip>
          <a:srcRect/>
          <a:stretch/>
        </p:blipFill>
        <p:spPr>
          <a:xfrm>
            <a:off x="5214725" y="2287388"/>
            <a:ext cx="3048000" cy="3773399"/>
          </a:xfrm>
          <a:prstGeom prst="rect">
            <a:avLst/>
          </a:prstGeom>
          <a:noFill/>
          <a:ln w="9525" cap="flat" cmpd="sng">
            <a:solidFill>
              <a:schemeClr val="dk1"/>
            </a:solidFill>
            <a:prstDash val="solid"/>
            <a:miter/>
            <a:headEnd type="none" w="med" len="med"/>
            <a:tailEnd type="none" w="med" len="med"/>
          </a:ln>
        </p:spPr>
      </p:pic>
      <p:sp>
        <p:nvSpPr>
          <p:cNvPr id="232" name="Shape 232"/>
          <p:cNvSpPr txBox="1"/>
          <p:nvPr/>
        </p:nvSpPr>
        <p:spPr>
          <a:xfrm>
            <a:off x="466650" y="251450"/>
            <a:ext cx="8210700" cy="983699"/>
          </a:xfrm>
          <a:prstGeom prst="rect">
            <a:avLst/>
          </a:prstGeom>
          <a:noFill/>
          <a:ln>
            <a:noFill/>
          </a:ln>
        </p:spPr>
        <p:txBody>
          <a:bodyPr lIns="91425" tIns="91425" rIns="91425" bIns="91425" anchor="t" anchorCtr="0">
            <a:noAutofit/>
          </a:bodyPr>
          <a:lstStyle/>
          <a:p>
            <a:pPr lvl="0" algn="ctr">
              <a:spcBef>
                <a:spcPts val="0"/>
              </a:spcBef>
              <a:buNone/>
            </a:pPr>
            <a:r>
              <a:rPr lang="en-US" sz="4800" b="1">
                <a:solidFill>
                  <a:schemeClr val="dk1"/>
                </a:solidFill>
              </a:rPr>
              <a:t>WE CAN WIN!</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685800" y="274637"/>
            <a:ext cx="7772400" cy="1630500"/>
          </a:xfrm>
          <a:prstGeom prst="rect">
            <a:avLst/>
          </a:prstGeom>
          <a:noFill/>
          <a:ln>
            <a:noFill/>
          </a:ln>
        </p:spPr>
        <p:txBody>
          <a:bodyPr lIns="45700" tIns="0" rIns="45700" bIns="0" anchor="b" anchorCtr="0">
            <a:noAutofit/>
          </a:bodyPr>
          <a:lstStyle/>
          <a:p>
            <a:pPr marL="0" marR="0" lvl="0" indent="0" algn="ctr" rtl="0">
              <a:spcBef>
                <a:spcPts val="0"/>
              </a:spcBef>
              <a:buClr>
                <a:srgbClr val="FEF7F0"/>
              </a:buClr>
              <a:buSzPct val="25000"/>
              <a:buFont typeface="Arial"/>
              <a:buNone/>
            </a:pPr>
            <a:r>
              <a:rPr lang="en-US" sz="4800" b="1" i="0" u="none" strike="noStrike" cap="none">
                <a:solidFill>
                  <a:srgbClr val="FEF7F0"/>
                </a:solidFill>
                <a:latin typeface="Arial"/>
                <a:ea typeface="Arial"/>
                <a:cs typeface="Arial"/>
                <a:sym typeface="Arial"/>
              </a:rPr>
              <a:t>GLOBAL RESISTANCE HAS BEGUN…</a:t>
            </a:r>
          </a:p>
        </p:txBody>
      </p:sp>
      <p:sp>
        <p:nvSpPr>
          <p:cNvPr id="238" name="Shape 238"/>
          <p:cNvSpPr/>
          <p:nvPr/>
        </p:nvSpPr>
        <p:spPr>
          <a:xfrm>
            <a:off x="669300" y="2173350"/>
            <a:ext cx="7805399" cy="3953999"/>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239" name="Shape 239"/>
          <p:cNvPicPr preferRelativeResize="0">
            <a:picLocks noGrp="1"/>
          </p:cNvPicPr>
          <p:nvPr>
            <p:ph type="body" idx="1"/>
          </p:nvPr>
        </p:nvPicPr>
        <p:blipFill rotWithShape="1">
          <a:blip r:embed="rId3">
            <a:alphaModFix/>
          </a:blip>
          <a:srcRect/>
          <a:stretch/>
        </p:blipFill>
        <p:spPr>
          <a:xfrm>
            <a:off x="976200" y="2421600"/>
            <a:ext cx="7191600" cy="3457500"/>
          </a:xfrm>
          <a:prstGeom prst="rect">
            <a:avLst/>
          </a:prstGeom>
          <a:noFill/>
          <a:ln w="28575" cap="flat" cmpd="sng">
            <a:solidFill>
              <a:schemeClr val="lt1"/>
            </a:solidFill>
            <a:prstDash val="solid"/>
            <a:round/>
            <a:headEnd type="none" w="med" len="med"/>
            <a:tailEnd type="none" w="med" len="med"/>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p:nvPr/>
        </p:nvSpPr>
        <p:spPr>
          <a:xfrm>
            <a:off x="3272925" y="2043200"/>
            <a:ext cx="5533799" cy="3935099"/>
          </a:xfrm>
          <a:prstGeom prst="rect">
            <a:avLst/>
          </a:prstGeom>
          <a:solidFill>
            <a:schemeClr val="accent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6" name="Shape 246"/>
          <p:cNvSpPr txBox="1">
            <a:spLocks noGrp="1"/>
          </p:cNvSpPr>
          <p:nvPr>
            <p:ph type="title"/>
          </p:nvPr>
        </p:nvSpPr>
        <p:spPr>
          <a:xfrm>
            <a:off x="457200" y="329500"/>
            <a:ext cx="8229600" cy="777299"/>
          </a:xfrm>
          <a:prstGeom prst="rect">
            <a:avLst/>
          </a:prstGeom>
          <a:noFill/>
          <a:ln>
            <a:noFill/>
          </a:ln>
        </p:spPr>
        <p:txBody>
          <a:bodyPr lIns="45700" tIns="0" rIns="45700" bIns="0" anchor="b" anchorCtr="0">
            <a:noAutofit/>
          </a:bodyPr>
          <a:lstStyle/>
          <a:p>
            <a:pPr marL="0" marR="0" lvl="0" indent="0" algn="ctr" rtl="0">
              <a:spcBef>
                <a:spcPts val="0"/>
              </a:spcBef>
              <a:buClr>
                <a:schemeClr val="dk1"/>
              </a:buClr>
              <a:buSzPct val="25000"/>
              <a:buFont typeface="Arial"/>
              <a:buNone/>
            </a:pPr>
            <a:r>
              <a:rPr lang="en-US" sz="5400" b="1" i="0" u="none" strike="noStrike" cap="none">
                <a:solidFill>
                  <a:schemeClr val="dk1"/>
                </a:solidFill>
                <a:latin typeface="Arial"/>
                <a:ea typeface="Arial"/>
                <a:cs typeface="Arial"/>
                <a:sym typeface="Arial"/>
              </a:rPr>
              <a:t>WE NEED TO ACT NOW</a:t>
            </a:r>
          </a:p>
        </p:txBody>
      </p:sp>
      <p:pic>
        <p:nvPicPr>
          <p:cNvPr id="247" name="Shape 247"/>
          <p:cNvPicPr preferRelativeResize="0"/>
          <p:nvPr/>
        </p:nvPicPr>
        <p:blipFill rotWithShape="1">
          <a:blip r:embed="rId3">
            <a:alphaModFix/>
          </a:blip>
          <a:srcRect/>
          <a:stretch/>
        </p:blipFill>
        <p:spPr>
          <a:xfrm>
            <a:off x="3473775" y="2205950"/>
            <a:ext cx="5132100" cy="3609599"/>
          </a:xfrm>
          <a:prstGeom prst="rect">
            <a:avLst/>
          </a:prstGeom>
          <a:noFill/>
          <a:ln>
            <a:noFill/>
          </a:ln>
        </p:spPr>
      </p:pic>
      <p:sp>
        <p:nvSpPr>
          <p:cNvPr id="248" name="Shape 248"/>
          <p:cNvSpPr txBox="1"/>
          <p:nvPr/>
        </p:nvSpPr>
        <p:spPr>
          <a:xfrm>
            <a:off x="255400" y="964850"/>
            <a:ext cx="8456700" cy="624300"/>
          </a:xfrm>
          <a:prstGeom prst="rect">
            <a:avLst/>
          </a:prstGeom>
          <a:noFill/>
          <a:ln>
            <a:noFill/>
          </a:ln>
        </p:spPr>
        <p:txBody>
          <a:bodyPr lIns="91425" tIns="91425" rIns="91425" bIns="91425" anchor="t" anchorCtr="0">
            <a:noAutofit/>
          </a:bodyPr>
          <a:lstStyle/>
          <a:p>
            <a:pPr marL="274320" lvl="0" algn="ctr" rtl="0">
              <a:lnSpc>
                <a:spcPct val="70000"/>
              </a:lnSpc>
              <a:spcBef>
                <a:spcPts val="0"/>
              </a:spcBef>
              <a:buClr>
                <a:schemeClr val="dk2"/>
              </a:buClr>
              <a:buSzPct val="25000"/>
              <a:buFont typeface="Noto Sans Symbols"/>
              <a:buNone/>
            </a:pPr>
            <a:r>
              <a:rPr lang="en-US" sz="2600">
                <a:solidFill>
                  <a:schemeClr val="accent5"/>
                </a:solidFill>
                <a:latin typeface="Trebuchet MS"/>
                <a:ea typeface="Trebuchet MS"/>
                <a:cs typeface="Trebuchet MS"/>
                <a:sym typeface="Trebuchet MS"/>
              </a:rPr>
              <a:t> </a:t>
            </a:r>
            <a:r>
              <a:rPr lang="en-US" sz="2400">
                <a:solidFill>
                  <a:schemeClr val="accent5"/>
                </a:solidFill>
              </a:rPr>
              <a:t>A </a:t>
            </a:r>
            <a:r>
              <a:rPr lang="en-US" sz="2400" b="1">
                <a:solidFill>
                  <a:schemeClr val="accent5"/>
                </a:solidFill>
              </a:rPr>
              <a:t>YES</a:t>
            </a:r>
            <a:r>
              <a:rPr lang="en-US" sz="2400">
                <a:solidFill>
                  <a:schemeClr val="accent5"/>
                </a:solidFill>
              </a:rPr>
              <a:t> or </a:t>
            </a:r>
            <a:r>
              <a:rPr lang="en-US" sz="2400" b="1">
                <a:solidFill>
                  <a:schemeClr val="accent5"/>
                </a:solidFill>
              </a:rPr>
              <a:t>NO</a:t>
            </a:r>
            <a:r>
              <a:rPr lang="en-US" sz="2400">
                <a:solidFill>
                  <a:schemeClr val="accent5"/>
                </a:solidFill>
              </a:rPr>
              <a:t> vote on TPP is expected in </a:t>
            </a:r>
            <a:r>
              <a:rPr lang="en-US" sz="3200" b="1">
                <a:solidFill>
                  <a:schemeClr val="accent5"/>
                </a:solidFill>
              </a:rPr>
              <a:t>2016</a:t>
            </a:r>
          </a:p>
        </p:txBody>
      </p:sp>
      <p:sp>
        <p:nvSpPr>
          <p:cNvPr id="249" name="Shape 249"/>
          <p:cNvSpPr txBox="1"/>
          <p:nvPr/>
        </p:nvSpPr>
        <p:spPr>
          <a:xfrm>
            <a:off x="681075" y="2071575"/>
            <a:ext cx="2610899" cy="3722700"/>
          </a:xfrm>
          <a:prstGeom prst="rect">
            <a:avLst/>
          </a:prstGeom>
          <a:noFill/>
          <a:ln>
            <a:noFill/>
          </a:ln>
        </p:spPr>
        <p:txBody>
          <a:bodyPr lIns="91425" tIns="91425" rIns="91425" bIns="91425" anchor="t" anchorCtr="0">
            <a:noAutofit/>
          </a:bodyPr>
          <a:lstStyle/>
          <a:p>
            <a:pPr lvl="0">
              <a:spcBef>
                <a:spcPts val="0"/>
              </a:spcBef>
              <a:buNone/>
            </a:pPr>
            <a:r>
              <a:rPr lang="en-US" sz="2600">
                <a:solidFill>
                  <a:schemeClr val="dk1"/>
                </a:solidFill>
              </a:rPr>
              <a:t>Many predict the vote will take place in February or during the “Lame Duck” session of Congress post election.</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Shape 255"/>
          <p:cNvSpPr txBox="1">
            <a:spLocks noGrp="1"/>
          </p:cNvSpPr>
          <p:nvPr>
            <p:ph type="title"/>
          </p:nvPr>
        </p:nvSpPr>
        <p:spPr>
          <a:xfrm>
            <a:off x="457200" y="320050"/>
            <a:ext cx="8150700" cy="1143000"/>
          </a:xfrm>
          <a:prstGeom prst="rect">
            <a:avLst/>
          </a:prstGeom>
          <a:noFill/>
          <a:ln>
            <a:noFill/>
          </a:ln>
        </p:spPr>
        <p:txBody>
          <a:bodyPr lIns="45700" tIns="0" rIns="45700" bIns="0" anchor="b" anchorCtr="0">
            <a:noAutofit/>
          </a:bodyPr>
          <a:lstStyle/>
          <a:p>
            <a:pPr marL="0" marR="0" lvl="0" indent="0" algn="ctr" rtl="0">
              <a:spcBef>
                <a:spcPts val="0"/>
              </a:spcBef>
              <a:buClr>
                <a:srgbClr val="FF0000"/>
              </a:buClr>
              <a:buSzPct val="25000"/>
              <a:buFont typeface="Arial"/>
              <a:buNone/>
            </a:pPr>
            <a:r>
              <a:rPr lang="en-US" sz="3200" b="1" i="0" u="none" strike="noStrike" cap="none">
                <a:solidFill>
                  <a:schemeClr val="dk1"/>
                </a:solidFill>
                <a:latin typeface="Arial"/>
                <a:ea typeface="Arial"/>
                <a:cs typeface="Arial"/>
                <a:sym typeface="Arial"/>
              </a:rPr>
              <a:t>THE FOLLOWING DEMOCRATS </a:t>
            </a:r>
            <a:r>
              <a:rPr lang="en-US" sz="3200">
                <a:solidFill>
                  <a:schemeClr val="dk1"/>
                </a:solidFill>
                <a:latin typeface="Arial"/>
                <a:ea typeface="Arial"/>
                <a:cs typeface="Arial"/>
                <a:sym typeface="Arial"/>
              </a:rPr>
              <a:t>IN UE BASE AREAS</a:t>
            </a:r>
            <a:r>
              <a:rPr lang="en-US" sz="3200" b="1" i="0" u="none" strike="noStrike" cap="none">
                <a:solidFill>
                  <a:schemeClr val="dk1"/>
                </a:solidFill>
                <a:latin typeface="Arial"/>
                <a:ea typeface="Arial"/>
                <a:cs typeface="Arial"/>
                <a:sym typeface="Arial"/>
              </a:rPr>
              <a:t> VOTED FOR FAST TRACK</a:t>
            </a:r>
          </a:p>
        </p:txBody>
      </p:sp>
      <p:sp>
        <p:nvSpPr>
          <p:cNvPr id="256" name="Shape 256"/>
          <p:cNvSpPr txBox="1">
            <a:spLocks noGrp="1"/>
          </p:cNvSpPr>
          <p:nvPr>
            <p:ph type="body" idx="1"/>
          </p:nvPr>
        </p:nvSpPr>
        <p:spPr>
          <a:xfrm>
            <a:off x="723650" y="1680625"/>
            <a:ext cx="7772400" cy="3500975"/>
          </a:xfrm>
          <a:prstGeom prst="rect">
            <a:avLst/>
          </a:prstGeom>
          <a:noFill/>
          <a:ln>
            <a:noFill/>
          </a:ln>
        </p:spPr>
        <p:txBody>
          <a:bodyPr lIns="91425" tIns="45700" rIns="91425" bIns="45700" anchor="t" anchorCtr="0">
            <a:noAutofit/>
          </a:bodyPr>
          <a:lstStyle/>
          <a:p>
            <a:pPr marL="457200" lvl="0" indent="-349250" rtl="0">
              <a:lnSpc>
                <a:spcPct val="100000"/>
              </a:lnSpc>
              <a:spcBef>
                <a:spcPts val="0"/>
              </a:spcBef>
              <a:buSzPct val="100000"/>
              <a:buFont typeface="Trebuchet MS"/>
            </a:pPr>
            <a:r>
              <a:rPr lang="en-US" sz="1900" dirty="0">
                <a:solidFill>
                  <a:srgbClr val="FFFFFF"/>
                </a:solidFill>
                <a:latin typeface="Trebuchet MS"/>
                <a:ea typeface="Trebuchet MS"/>
                <a:cs typeface="Trebuchet MS"/>
                <a:sym typeface="Trebuchet MS"/>
              </a:rPr>
              <a:t>Brad Ashford</a:t>
            </a:r>
            <a:r>
              <a:rPr lang="en-US" sz="1900" dirty="0">
                <a:solidFill>
                  <a:schemeClr val="accent3"/>
                </a:solidFill>
                <a:latin typeface="Trebuchet MS"/>
                <a:ea typeface="Trebuchet MS"/>
                <a:cs typeface="Trebuchet MS"/>
                <a:sym typeface="Trebuchet MS"/>
              </a:rPr>
              <a:t> (NE-2) Omaha area</a:t>
            </a:r>
          </a:p>
          <a:p>
            <a:pPr marL="457200" lvl="0" indent="-349250" rtl="0">
              <a:lnSpc>
                <a:spcPct val="100000"/>
              </a:lnSpc>
              <a:spcBef>
                <a:spcPts val="0"/>
              </a:spcBef>
              <a:buSzPct val="100000"/>
              <a:buFont typeface="Trebuchet MS"/>
            </a:pPr>
            <a:r>
              <a:rPr lang="en-US" sz="1900" dirty="0">
                <a:latin typeface="Trebuchet MS"/>
                <a:ea typeface="Trebuchet MS"/>
                <a:cs typeface="Trebuchet MS"/>
                <a:sym typeface="Trebuchet MS"/>
              </a:rPr>
              <a:t>Ami </a:t>
            </a:r>
            <a:r>
              <a:rPr lang="en-US" sz="1900" dirty="0" err="1">
                <a:latin typeface="Trebuchet MS"/>
                <a:ea typeface="Trebuchet MS"/>
                <a:cs typeface="Trebuchet MS"/>
                <a:sym typeface="Trebuchet MS"/>
              </a:rPr>
              <a:t>Bera</a:t>
            </a:r>
            <a:r>
              <a:rPr lang="en-US" sz="1900" dirty="0">
                <a:latin typeface="Trebuchet MS"/>
                <a:ea typeface="Trebuchet MS"/>
                <a:cs typeface="Trebuchet MS"/>
                <a:sym typeface="Trebuchet MS"/>
              </a:rPr>
              <a:t> </a:t>
            </a:r>
            <a:r>
              <a:rPr lang="en-US" sz="1900" dirty="0">
                <a:solidFill>
                  <a:schemeClr val="accent3"/>
                </a:solidFill>
                <a:latin typeface="Trebuchet MS"/>
                <a:ea typeface="Trebuchet MS"/>
                <a:cs typeface="Trebuchet MS"/>
                <a:sym typeface="Trebuchet MS"/>
              </a:rPr>
              <a:t>(CA-07)  Sacramento County</a:t>
            </a:r>
          </a:p>
          <a:p>
            <a:pPr marL="457200" lvl="0" indent="-349250" rtl="0">
              <a:lnSpc>
                <a:spcPct val="100000"/>
              </a:lnSpc>
              <a:spcBef>
                <a:spcPts val="0"/>
              </a:spcBef>
              <a:buSzPct val="100000"/>
              <a:buFont typeface="Trebuchet MS"/>
            </a:pPr>
            <a:r>
              <a:rPr lang="en-US" sz="1900" dirty="0">
                <a:solidFill>
                  <a:srgbClr val="FFFFFF"/>
                </a:solidFill>
                <a:latin typeface="Trebuchet MS"/>
                <a:ea typeface="Trebuchet MS"/>
                <a:cs typeface="Trebuchet MS"/>
                <a:sym typeface="Trebuchet MS"/>
              </a:rPr>
              <a:t>Donald Beyer</a:t>
            </a:r>
            <a:r>
              <a:rPr lang="en-US" sz="1900" dirty="0">
                <a:solidFill>
                  <a:schemeClr val="accent3"/>
                </a:solidFill>
                <a:latin typeface="Trebuchet MS"/>
                <a:ea typeface="Trebuchet MS"/>
                <a:cs typeface="Trebuchet MS"/>
                <a:sym typeface="Trebuchet MS"/>
              </a:rPr>
              <a:t> (VA-8) Northern Virginia</a:t>
            </a:r>
          </a:p>
          <a:p>
            <a:pPr marL="457200" lvl="0" indent="-349250" rtl="0">
              <a:lnSpc>
                <a:spcPct val="100000"/>
              </a:lnSpc>
              <a:spcBef>
                <a:spcPts val="0"/>
              </a:spcBef>
              <a:buSzPct val="100000"/>
              <a:buFont typeface="Trebuchet MS"/>
            </a:pPr>
            <a:r>
              <a:rPr lang="en-US" sz="1900" dirty="0">
                <a:solidFill>
                  <a:srgbClr val="FFFFFF"/>
                </a:solidFill>
                <a:latin typeface="Trebuchet MS"/>
                <a:ea typeface="Trebuchet MS"/>
                <a:cs typeface="Trebuchet MS"/>
                <a:sym typeface="Trebuchet MS"/>
              </a:rPr>
              <a:t>Gerry Connolly </a:t>
            </a:r>
            <a:r>
              <a:rPr lang="en-US" sz="1900" dirty="0">
                <a:solidFill>
                  <a:schemeClr val="accent3"/>
                </a:solidFill>
                <a:latin typeface="Trebuchet MS"/>
                <a:ea typeface="Trebuchet MS"/>
                <a:cs typeface="Trebuchet MS"/>
                <a:sym typeface="Trebuchet MS"/>
              </a:rPr>
              <a:t>(VA-11) Northern Virginia</a:t>
            </a:r>
          </a:p>
          <a:p>
            <a:pPr marL="457200" lvl="0" indent="-349250" rtl="0">
              <a:lnSpc>
                <a:spcPct val="100000"/>
              </a:lnSpc>
              <a:spcBef>
                <a:spcPts val="0"/>
              </a:spcBef>
              <a:buSzPct val="100000"/>
              <a:buFont typeface="Trebuchet MS"/>
            </a:pPr>
            <a:r>
              <a:rPr lang="en-US" sz="1900" dirty="0">
                <a:latin typeface="Trebuchet MS"/>
                <a:ea typeface="Trebuchet MS"/>
                <a:cs typeface="Trebuchet MS"/>
                <a:sym typeface="Trebuchet MS"/>
              </a:rPr>
              <a:t>Jim Costa </a:t>
            </a:r>
            <a:r>
              <a:rPr lang="en-US" sz="1900" dirty="0">
                <a:solidFill>
                  <a:schemeClr val="accent3"/>
                </a:solidFill>
                <a:latin typeface="Trebuchet MS"/>
                <a:ea typeface="Trebuchet MS"/>
                <a:cs typeface="Trebuchet MS"/>
                <a:sym typeface="Trebuchet MS"/>
              </a:rPr>
              <a:t>(CA-16)  Fresno &amp; Madera Counties</a:t>
            </a:r>
          </a:p>
          <a:p>
            <a:pPr marL="457200" marR="0" lvl="0" indent="-349250" algn="l" rtl="0">
              <a:lnSpc>
                <a:spcPct val="100000"/>
              </a:lnSpc>
              <a:spcBef>
                <a:spcPts val="0"/>
              </a:spcBef>
              <a:spcAft>
                <a:spcPts val="0"/>
              </a:spcAft>
              <a:buSzPct val="100000"/>
              <a:buFont typeface="Trebuchet MS"/>
            </a:pPr>
            <a:r>
              <a:rPr lang="en-US" sz="1900" b="0" i="0" u="none" strike="noStrike" cap="none" dirty="0">
                <a:solidFill>
                  <a:schemeClr val="dk1"/>
                </a:solidFill>
                <a:latin typeface="Trebuchet MS"/>
                <a:ea typeface="Trebuchet MS"/>
                <a:cs typeface="Trebuchet MS"/>
                <a:sym typeface="Trebuchet MS"/>
              </a:rPr>
              <a:t>Susan Davis </a:t>
            </a:r>
            <a:r>
              <a:rPr lang="en-US" sz="1900" b="0" i="0" u="none" strike="noStrike" cap="none" dirty="0">
                <a:solidFill>
                  <a:schemeClr val="accent3"/>
                </a:solidFill>
                <a:latin typeface="Trebuchet MS"/>
                <a:ea typeface="Trebuchet MS"/>
                <a:cs typeface="Trebuchet MS"/>
                <a:sym typeface="Trebuchet MS"/>
              </a:rPr>
              <a:t>(CA-53)  San Diego County</a:t>
            </a:r>
          </a:p>
          <a:p>
            <a:pPr marL="457200" marR="0" lvl="0" indent="-349250" algn="l" rtl="0">
              <a:lnSpc>
                <a:spcPct val="100000"/>
              </a:lnSpc>
              <a:spcBef>
                <a:spcPts val="600"/>
              </a:spcBef>
              <a:spcAft>
                <a:spcPts val="0"/>
              </a:spcAft>
              <a:buSzPct val="100000"/>
              <a:buFont typeface="Trebuchet MS"/>
            </a:pPr>
            <a:r>
              <a:rPr lang="en-US" sz="1900" b="0" i="0" u="none" strike="noStrike" cap="none" dirty="0">
                <a:solidFill>
                  <a:schemeClr val="dk1"/>
                </a:solidFill>
                <a:latin typeface="Trebuchet MS"/>
                <a:ea typeface="Trebuchet MS"/>
                <a:cs typeface="Trebuchet MS"/>
                <a:sym typeface="Trebuchet MS"/>
              </a:rPr>
              <a:t>Sam Farr </a:t>
            </a:r>
            <a:r>
              <a:rPr lang="en-US" sz="1900" b="0" i="0" u="none" strike="noStrike" cap="none" dirty="0">
                <a:solidFill>
                  <a:schemeClr val="accent3"/>
                </a:solidFill>
                <a:latin typeface="Trebuchet MS"/>
                <a:ea typeface="Trebuchet MS"/>
                <a:cs typeface="Trebuchet MS"/>
                <a:sym typeface="Trebuchet MS"/>
              </a:rPr>
              <a:t>(CA-20)  </a:t>
            </a:r>
            <a:r>
              <a:rPr lang="en-US" sz="1900" dirty="0">
                <a:solidFill>
                  <a:schemeClr val="accent3"/>
                </a:solidFill>
                <a:latin typeface="Trebuchet MS"/>
                <a:ea typeface="Trebuchet MS"/>
                <a:cs typeface="Trebuchet MS"/>
                <a:sym typeface="Trebuchet MS"/>
              </a:rPr>
              <a:t>Monterey</a:t>
            </a:r>
            <a:r>
              <a:rPr lang="en-US" sz="1900" b="0" i="0" u="none" strike="noStrike" cap="none" dirty="0">
                <a:solidFill>
                  <a:schemeClr val="accent3"/>
                </a:solidFill>
                <a:latin typeface="Trebuchet MS"/>
                <a:ea typeface="Trebuchet MS"/>
                <a:cs typeface="Trebuchet MS"/>
                <a:sym typeface="Trebuchet MS"/>
              </a:rPr>
              <a:t> &amp; San Benito</a:t>
            </a:r>
            <a:r>
              <a:rPr lang="en-US" sz="1900" b="0" i="0" u="none" strike="noStrike" cap="none" dirty="0">
                <a:solidFill>
                  <a:schemeClr val="lt2"/>
                </a:solidFill>
                <a:latin typeface="Trebuchet MS"/>
                <a:ea typeface="Trebuchet MS"/>
                <a:cs typeface="Trebuchet MS"/>
                <a:sym typeface="Trebuchet MS"/>
              </a:rPr>
              <a:t> </a:t>
            </a:r>
            <a:r>
              <a:rPr lang="en-US" sz="1900" b="0" i="0" u="none" strike="noStrike" cap="none" dirty="0">
                <a:solidFill>
                  <a:schemeClr val="accent3"/>
                </a:solidFill>
                <a:latin typeface="Trebuchet MS"/>
                <a:ea typeface="Trebuchet MS"/>
                <a:cs typeface="Trebuchet MS"/>
                <a:sym typeface="Trebuchet MS"/>
              </a:rPr>
              <a:t>Counties</a:t>
            </a:r>
          </a:p>
          <a:p>
            <a:pPr marL="457200" lvl="0" indent="-349250" rtl="0">
              <a:lnSpc>
                <a:spcPct val="100000"/>
              </a:lnSpc>
              <a:spcBef>
                <a:spcPts val="0"/>
              </a:spcBef>
              <a:buSzPct val="100000"/>
              <a:buFont typeface="Trebuchet MS"/>
            </a:pPr>
            <a:r>
              <a:rPr lang="en-US" sz="1900" dirty="0">
                <a:solidFill>
                  <a:srgbClr val="FFFFFF"/>
                </a:solidFill>
                <a:latin typeface="Trebuchet MS"/>
                <a:ea typeface="Trebuchet MS"/>
                <a:cs typeface="Trebuchet MS"/>
                <a:sym typeface="Trebuchet MS"/>
              </a:rPr>
              <a:t>Jim Himes</a:t>
            </a:r>
            <a:r>
              <a:rPr lang="en-US" sz="1900" dirty="0">
                <a:solidFill>
                  <a:schemeClr val="accent3"/>
                </a:solidFill>
                <a:latin typeface="Trebuchet MS"/>
                <a:ea typeface="Trebuchet MS"/>
                <a:cs typeface="Trebuchet MS"/>
                <a:sym typeface="Trebuchet MS"/>
              </a:rPr>
              <a:t> (CT-4) Fairfield County</a:t>
            </a:r>
          </a:p>
          <a:p>
            <a:pPr marL="457200" lvl="0" indent="-349250" rtl="0">
              <a:lnSpc>
                <a:spcPct val="100000"/>
              </a:lnSpc>
              <a:spcBef>
                <a:spcPts val="0"/>
              </a:spcBef>
              <a:buSzPct val="100000"/>
              <a:buFont typeface="Trebuchet MS"/>
            </a:pPr>
            <a:r>
              <a:rPr lang="en-US" sz="1900" dirty="0">
                <a:solidFill>
                  <a:srgbClr val="FFFFFF"/>
                </a:solidFill>
                <a:latin typeface="Trebuchet MS"/>
                <a:ea typeface="Trebuchet MS"/>
                <a:cs typeface="Trebuchet MS"/>
                <a:sym typeface="Trebuchet MS"/>
              </a:rPr>
              <a:t>Ron Kind </a:t>
            </a:r>
            <a:r>
              <a:rPr lang="en-US" sz="1900" dirty="0">
                <a:solidFill>
                  <a:schemeClr val="accent3"/>
                </a:solidFill>
                <a:latin typeface="Trebuchet MS"/>
                <a:ea typeface="Trebuchet MS"/>
                <a:cs typeface="Trebuchet MS"/>
                <a:sym typeface="Trebuchet MS"/>
              </a:rPr>
              <a:t>(WI-3) - Southwest Wisconsin</a:t>
            </a:r>
          </a:p>
          <a:p>
            <a:pPr marL="457200" lvl="0" indent="-349250" rtl="0">
              <a:lnSpc>
                <a:spcPct val="100000"/>
              </a:lnSpc>
              <a:spcBef>
                <a:spcPts val="0"/>
              </a:spcBef>
              <a:buSzPct val="100000"/>
              <a:buFont typeface="Trebuchet MS"/>
            </a:pPr>
            <a:r>
              <a:rPr lang="en-US" sz="1900" dirty="0">
                <a:solidFill>
                  <a:srgbClr val="FFFFFF"/>
                </a:solidFill>
                <a:latin typeface="Trebuchet MS"/>
                <a:ea typeface="Trebuchet MS"/>
                <a:cs typeface="Trebuchet MS"/>
                <a:sym typeface="Trebuchet MS"/>
              </a:rPr>
              <a:t>Mike Quigley</a:t>
            </a:r>
            <a:r>
              <a:rPr lang="en-US" sz="1900" dirty="0">
                <a:solidFill>
                  <a:schemeClr val="accent3"/>
                </a:solidFill>
                <a:latin typeface="Trebuchet MS"/>
                <a:ea typeface="Trebuchet MS"/>
                <a:cs typeface="Trebuchet MS"/>
                <a:sym typeface="Trebuchet MS"/>
              </a:rPr>
              <a:t> (IL-5) Chicago </a:t>
            </a:r>
          </a:p>
          <a:p>
            <a:pPr marL="457200" marR="0" lvl="0" indent="-349250" algn="l" rtl="0">
              <a:lnSpc>
                <a:spcPct val="100000"/>
              </a:lnSpc>
              <a:spcBef>
                <a:spcPts val="600"/>
              </a:spcBef>
              <a:spcAft>
                <a:spcPts val="0"/>
              </a:spcAft>
              <a:buSzPct val="100000"/>
              <a:buFont typeface="Trebuchet MS"/>
            </a:pPr>
            <a:r>
              <a:rPr lang="en-US" sz="1900" b="0" i="0" u="none" strike="noStrike" cap="none" dirty="0">
                <a:solidFill>
                  <a:schemeClr val="dk1"/>
                </a:solidFill>
                <a:latin typeface="Trebuchet MS"/>
                <a:ea typeface="Trebuchet MS"/>
                <a:cs typeface="Trebuchet MS"/>
                <a:sym typeface="Trebuchet MS"/>
              </a:rPr>
              <a:t>Scott Peters </a:t>
            </a:r>
            <a:r>
              <a:rPr lang="en-US" sz="1900" b="0" i="0" u="none" strike="noStrike" cap="none" dirty="0">
                <a:solidFill>
                  <a:schemeClr val="accent3"/>
                </a:solidFill>
                <a:latin typeface="Trebuchet MS"/>
                <a:ea typeface="Trebuchet MS"/>
                <a:cs typeface="Trebuchet MS"/>
                <a:sym typeface="Trebuchet MS"/>
              </a:rPr>
              <a:t>(CA-52)  San Diego County</a:t>
            </a:r>
          </a:p>
          <a:p>
            <a:pPr marL="0" marR="0" lvl="0" indent="0" algn="l" rtl="0">
              <a:spcBef>
                <a:spcPts val="600"/>
              </a:spcBef>
              <a:spcAft>
                <a:spcPts val="0"/>
              </a:spcAft>
              <a:buNone/>
            </a:pPr>
            <a:r>
              <a:rPr lang="en-US" sz="2400" b="0" i="0" u="none" strike="noStrike" cap="none" dirty="0">
                <a:solidFill>
                  <a:schemeClr val="accent3"/>
                </a:solidFill>
                <a:latin typeface="Trebuchet MS"/>
                <a:ea typeface="Trebuchet MS"/>
                <a:cs typeface="Trebuchet MS"/>
                <a:sym typeface="Trebuchet MS"/>
              </a:rPr>
              <a:t> </a:t>
            </a:r>
            <a:r>
              <a:rPr lang="en-US" sz="2600" b="0" i="0" u="none" strike="noStrike" cap="none" dirty="0">
                <a:solidFill>
                  <a:schemeClr val="accent3"/>
                </a:solidFill>
                <a:latin typeface="Trebuchet MS"/>
                <a:ea typeface="Trebuchet MS"/>
                <a:cs typeface="Trebuchet MS"/>
                <a:sym typeface="Trebuchet MS"/>
              </a:rPr>
              <a:t> </a:t>
            </a:r>
          </a:p>
          <a:p>
            <a:pPr marL="274320" marR="0" lvl="0" indent="-274320" algn="l" rtl="0">
              <a:spcBef>
                <a:spcPts val="600"/>
              </a:spcBef>
              <a:spcAft>
                <a:spcPts val="0"/>
              </a:spcAft>
              <a:buClr>
                <a:schemeClr val="dk2"/>
              </a:buClr>
              <a:buSzPct val="25000"/>
              <a:buFont typeface="Noto Sans Symbols"/>
              <a:buNone/>
            </a:pPr>
            <a:endParaRPr sz="2600" dirty="0">
              <a:latin typeface="Trebuchet MS"/>
              <a:ea typeface="Trebuchet MS"/>
              <a:cs typeface="Trebuchet MS"/>
              <a:sym typeface="Trebuchet MS"/>
            </a:endParaRPr>
          </a:p>
          <a:p>
            <a:pPr marL="274320" marR="0" lvl="0" indent="-274320" algn="l" rtl="0">
              <a:spcBef>
                <a:spcPts val="600"/>
              </a:spcBef>
              <a:buClr>
                <a:schemeClr val="dk2"/>
              </a:buClr>
              <a:buSzPct val="72999"/>
              <a:buFont typeface="Noto Sans Symbols"/>
              <a:buNone/>
            </a:pPr>
            <a:endParaRPr sz="2600" b="0" i="0" u="none" strike="noStrike" cap="none" dirty="0">
              <a:solidFill>
                <a:schemeClr val="dk1"/>
              </a:solidFill>
              <a:latin typeface="Trebuchet MS"/>
              <a:ea typeface="Trebuchet MS"/>
              <a:cs typeface="Trebuchet MS"/>
              <a:sym typeface="Trebuchet MS"/>
            </a:endParaRPr>
          </a:p>
        </p:txBody>
      </p:sp>
      <p:sp>
        <p:nvSpPr>
          <p:cNvPr id="257" name="Shape 257"/>
          <p:cNvSpPr txBox="1"/>
          <p:nvPr/>
        </p:nvSpPr>
        <p:spPr>
          <a:xfrm>
            <a:off x="635250" y="5458000"/>
            <a:ext cx="7794600" cy="1087799"/>
          </a:xfrm>
          <a:prstGeom prst="rect">
            <a:avLst/>
          </a:prstGeom>
          <a:noFill/>
          <a:ln>
            <a:noFill/>
          </a:ln>
        </p:spPr>
        <p:txBody>
          <a:bodyPr lIns="91425" tIns="91425" rIns="91425" bIns="91425" anchor="t" anchorCtr="0">
            <a:noAutofit/>
          </a:bodyPr>
          <a:lstStyle/>
          <a:p>
            <a:pPr lvl="0" algn="ctr" rtl="0">
              <a:lnSpc>
                <a:spcPct val="70000"/>
              </a:lnSpc>
              <a:spcBef>
                <a:spcPts val="600"/>
              </a:spcBef>
              <a:buClr>
                <a:schemeClr val="dk2"/>
              </a:buClr>
              <a:buSzPct val="25000"/>
              <a:buFont typeface="Noto Sans Symbols"/>
              <a:buNone/>
            </a:pPr>
            <a:r>
              <a:rPr lang="en-US" sz="1800">
                <a:solidFill>
                  <a:schemeClr val="dk1"/>
                </a:solidFill>
                <a:latin typeface="Trebuchet MS"/>
                <a:ea typeface="Trebuchet MS"/>
                <a:cs typeface="Trebuchet MS"/>
                <a:sym typeface="Trebuchet MS"/>
              </a:rPr>
              <a:t>Visit </a:t>
            </a:r>
            <a:r>
              <a:rPr lang="en-US" sz="1800">
                <a:solidFill>
                  <a:schemeClr val="accent5"/>
                </a:solidFill>
                <a:latin typeface="Trebuchet MS"/>
                <a:ea typeface="Trebuchet MS"/>
                <a:cs typeface="Trebuchet MS"/>
                <a:sym typeface="Trebuchet MS"/>
              </a:rPr>
              <a:t>Public Citizen’s website</a:t>
            </a:r>
            <a:r>
              <a:rPr lang="en-US" sz="1800">
                <a:solidFill>
                  <a:schemeClr val="dk1"/>
                </a:solidFill>
                <a:latin typeface="Trebuchet MS"/>
                <a:ea typeface="Trebuchet MS"/>
                <a:cs typeface="Trebuchet MS"/>
                <a:sym typeface="Trebuchet MS"/>
              </a:rPr>
              <a:t> to follow Congressional news on the TPP.  </a:t>
            </a:r>
          </a:p>
          <a:p>
            <a:pPr lvl="0" algn="ctr" rtl="0">
              <a:lnSpc>
                <a:spcPct val="70000"/>
              </a:lnSpc>
              <a:spcBef>
                <a:spcPts val="600"/>
              </a:spcBef>
              <a:buClr>
                <a:schemeClr val="dk2"/>
              </a:buClr>
              <a:buSzPct val="25000"/>
              <a:buFont typeface="Noto Sans Symbols"/>
              <a:buNone/>
            </a:pPr>
            <a:r>
              <a:rPr lang="en-US" sz="1800" b="1">
                <a:solidFill>
                  <a:srgbClr val="B83A67"/>
                </a:solidFill>
                <a:latin typeface="Trebuchet MS"/>
                <a:ea typeface="Trebuchet MS"/>
                <a:cs typeface="Trebuchet MS"/>
                <a:sym typeface="Trebuchet MS"/>
              </a:rPr>
              <a:t>To find out about actions against the TPP near you check out Flush the TPP! (flushthetpp.org)</a:t>
            </a:r>
          </a:p>
          <a:p>
            <a:pPr lvl="0">
              <a:spcBef>
                <a:spcPts val="0"/>
              </a:spcBef>
              <a:buNone/>
            </a:pPr>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idx="4294967295"/>
          </p:nvPr>
        </p:nvSpPr>
        <p:spPr>
          <a:xfrm>
            <a:off x="495300" y="274637"/>
            <a:ext cx="8153399" cy="868499"/>
          </a:xfrm>
          <a:prstGeom prst="rect">
            <a:avLst/>
          </a:prstGeom>
          <a:noFill/>
          <a:ln>
            <a:noFill/>
          </a:ln>
        </p:spPr>
        <p:txBody>
          <a:bodyPr lIns="45700" tIns="0" rIns="45700" bIns="0" anchor="ctr" anchorCtr="0">
            <a:noAutofit/>
          </a:bodyPr>
          <a:lstStyle/>
          <a:p>
            <a:pPr marL="0" marR="0" lvl="0" indent="0" algn="ctr" rtl="0">
              <a:spcBef>
                <a:spcPts val="0"/>
              </a:spcBef>
              <a:buClr>
                <a:schemeClr val="dk1"/>
              </a:buClr>
              <a:buSzPct val="25000"/>
              <a:buFont typeface="Arial"/>
              <a:buNone/>
            </a:pPr>
            <a:r>
              <a:rPr lang="en-US" sz="3200" b="1" i="0" u="none" strike="noStrike" cap="none">
                <a:solidFill>
                  <a:schemeClr val="dk1"/>
                </a:solidFill>
                <a:latin typeface="Arial"/>
                <a:ea typeface="Arial"/>
                <a:cs typeface="Arial"/>
                <a:sym typeface="Arial"/>
              </a:rPr>
              <a:t>THE TRANS-PACIFIC PARTNERSHIP</a:t>
            </a:r>
          </a:p>
        </p:txBody>
      </p:sp>
      <p:sp>
        <p:nvSpPr>
          <p:cNvPr id="90" name="Shape 90"/>
          <p:cNvSpPr/>
          <p:nvPr/>
        </p:nvSpPr>
        <p:spPr>
          <a:xfrm>
            <a:off x="590550" y="5266725"/>
            <a:ext cx="7962899" cy="1371599"/>
          </a:xfrm>
          <a:prstGeom prst="rect">
            <a:avLst/>
          </a:prstGeom>
          <a:noFill/>
          <a:ln>
            <a:noFill/>
          </a:ln>
        </p:spPr>
        <p:txBody>
          <a:bodyPr lIns="91425" tIns="45700" rIns="91425" bIns="91425" anchor="b" anchorCtr="0">
            <a:noAutofit/>
          </a:bodyPr>
          <a:lstStyle/>
          <a:p>
            <a:pPr marL="0" marR="0" lvl="0" indent="0" algn="ctr" rtl="0">
              <a:spcBef>
                <a:spcPts val="0"/>
              </a:spcBef>
              <a:spcAft>
                <a:spcPts val="0"/>
              </a:spcAft>
              <a:buSzPct val="25000"/>
              <a:buNone/>
            </a:pPr>
            <a:r>
              <a:rPr lang="en-US" sz="2400" b="0" i="0" u="none" strike="noStrike" cap="none">
                <a:solidFill>
                  <a:schemeClr val="dk2"/>
                </a:solidFill>
                <a:latin typeface="Arial"/>
                <a:ea typeface="Arial"/>
                <a:cs typeface="Arial"/>
                <a:sym typeface="Arial"/>
              </a:rPr>
              <a:t>Australia, Brunei, Canada, Chile, Japan, Malaysia, Mexico, New Zealand, Peru, Singapore, US, Vietnam</a:t>
            </a:r>
          </a:p>
          <a:p>
            <a:pPr marL="0" marR="0" lvl="0" indent="0" algn="ctr" rtl="0">
              <a:spcBef>
                <a:spcPts val="0"/>
              </a:spcBef>
              <a:spcAft>
                <a:spcPts val="0"/>
              </a:spcAft>
              <a:buNone/>
            </a:pPr>
            <a:endParaRPr sz="700" b="0" i="0" u="none" strike="noStrike" cap="none">
              <a:solidFill>
                <a:schemeClr val="dk2"/>
              </a:solidFill>
              <a:latin typeface="Cabin"/>
              <a:ea typeface="Cabin"/>
              <a:cs typeface="Cabin"/>
              <a:sym typeface="Cabin"/>
            </a:endParaRPr>
          </a:p>
        </p:txBody>
      </p:sp>
      <p:pic>
        <p:nvPicPr>
          <p:cNvPr id="91" name="Shape 91"/>
          <p:cNvPicPr preferRelativeResize="0"/>
          <p:nvPr/>
        </p:nvPicPr>
        <p:blipFill rotWithShape="1">
          <a:blip r:embed="rId3">
            <a:alphaModFix/>
          </a:blip>
          <a:srcRect/>
          <a:stretch/>
        </p:blipFill>
        <p:spPr>
          <a:xfrm>
            <a:off x="685800" y="1347787"/>
            <a:ext cx="7772400" cy="4162500"/>
          </a:xfrm>
          <a:prstGeom prst="rect">
            <a:avLst/>
          </a:prstGeom>
          <a:noFill/>
          <a:ln>
            <a:noFill/>
          </a:ln>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p:nvPr/>
        </p:nvSpPr>
        <p:spPr>
          <a:xfrm>
            <a:off x="490500" y="2006575"/>
            <a:ext cx="8272499" cy="3469199"/>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8" name="Shape 98"/>
          <p:cNvSpPr txBox="1">
            <a:spLocks noGrp="1"/>
          </p:cNvSpPr>
          <p:nvPr>
            <p:ph type="title"/>
          </p:nvPr>
        </p:nvSpPr>
        <p:spPr>
          <a:xfrm>
            <a:off x="381000" y="223750"/>
            <a:ext cx="8381999" cy="1390499"/>
          </a:xfrm>
          <a:prstGeom prst="rect">
            <a:avLst/>
          </a:prstGeom>
          <a:noFill/>
          <a:ln>
            <a:noFill/>
          </a:ln>
        </p:spPr>
        <p:txBody>
          <a:bodyPr lIns="45700" tIns="0" rIns="45700" bIns="0" anchor="ctr" anchorCtr="0">
            <a:noAutofit/>
          </a:bodyPr>
          <a:lstStyle/>
          <a:p>
            <a:pPr marL="0" marR="0" lvl="0" indent="0" algn="ctr" rtl="0">
              <a:spcBef>
                <a:spcPts val="0"/>
              </a:spcBef>
              <a:buClr>
                <a:srgbClr val="FEF7F0"/>
              </a:buClr>
              <a:buSzPct val="25000"/>
              <a:buFont typeface="Cabin"/>
              <a:buNone/>
            </a:pPr>
            <a:r>
              <a:rPr lang="en-US" sz="4770" b="1" i="0" u="none" strike="noStrike" cap="none">
                <a:solidFill>
                  <a:schemeClr val="dk1"/>
                </a:solidFill>
                <a:latin typeface="Arial"/>
                <a:ea typeface="Arial"/>
                <a:cs typeface="Arial"/>
                <a:sym typeface="Arial"/>
              </a:rPr>
              <a:t>TPP IS AN ATTACK ON DEMOCRACY</a:t>
            </a:r>
          </a:p>
        </p:txBody>
      </p:sp>
      <p:pic>
        <p:nvPicPr>
          <p:cNvPr id="99" name="Shape 99"/>
          <p:cNvPicPr preferRelativeResize="0"/>
          <p:nvPr/>
        </p:nvPicPr>
        <p:blipFill rotWithShape="1">
          <a:blip r:embed="rId3">
            <a:alphaModFix/>
          </a:blip>
          <a:srcRect/>
          <a:stretch/>
        </p:blipFill>
        <p:spPr>
          <a:xfrm>
            <a:off x="5329315" y="2208150"/>
            <a:ext cx="3213900" cy="3051299"/>
          </a:xfrm>
          <a:prstGeom prst="rect">
            <a:avLst/>
          </a:prstGeom>
          <a:noFill/>
          <a:ln w="38100" cap="flat" cmpd="sng">
            <a:solidFill>
              <a:schemeClr val="lt1">
                <a:alpha val="0"/>
              </a:schemeClr>
            </a:solidFill>
            <a:prstDash val="solid"/>
            <a:round/>
            <a:headEnd type="none" w="med" len="med"/>
            <a:tailEnd type="none" w="med" len="med"/>
          </a:ln>
        </p:spPr>
      </p:pic>
      <p:sp>
        <p:nvSpPr>
          <p:cNvPr id="100" name="Shape 100"/>
          <p:cNvSpPr txBox="1"/>
          <p:nvPr/>
        </p:nvSpPr>
        <p:spPr>
          <a:xfrm>
            <a:off x="318400" y="2399700"/>
            <a:ext cx="4956900" cy="2668200"/>
          </a:xfrm>
          <a:prstGeom prst="rect">
            <a:avLst/>
          </a:prstGeom>
          <a:noFill/>
          <a:ln>
            <a:noFill/>
          </a:ln>
        </p:spPr>
        <p:txBody>
          <a:bodyPr lIns="91425" tIns="45700" rIns="91425" bIns="45700" anchor="ctr" anchorCtr="0">
            <a:noAutofit/>
          </a:bodyPr>
          <a:lstStyle/>
          <a:p>
            <a:pPr marL="285750" marR="0" lvl="0" indent="-285750" algn="l" rtl="0">
              <a:spcBef>
                <a:spcPts val="0"/>
              </a:spcBef>
              <a:spcAft>
                <a:spcPts val="0"/>
              </a:spcAft>
              <a:buSzPct val="25000"/>
              <a:buNone/>
            </a:pPr>
            <a:r>
              <a:rPr lang="en-US" sz="2400" b="0" i="0" u="none" strike="noStrike" cap="none">
                <a:solidFill>
                  <a:schemeClr val="lt1"/>
                </a:solidFill>
                <a:latin typeface="Arial"/>
                <a:ea typeface="Arial"/>
                <a:cs typeface="Arial"/>
                <a:sym typeface="Arial"/>
              </a:rPr>
              <a:t>   Each signatory government must conform its </a:t>
            </a:r>
            <a:r>
              <a:rPr lang="en-US" sz="2400" b="1" i="1" u="none" strike="noStrike" cap="none">
                <a:solidFill>
                  <a:schemeClr val="lt1"/>
                </a:solidFill>
                <a:latin typeface="Arial"/>
                <a:ea typeface="Arial"/>
                <a:cs typeface="Arial"/>
                <a:sym typeface="Arial"/>
              </a:rPr>
              <a:t>domestic</a:t>
            </a:r>
            <a:r>
              <a:rPr lang="en-US" sz="2400" b="0" i="0" u="none" strike="noStrike" cap="none">
                <a:solidFill>
                  <a:schemeClr val="lt1"/>
                </a:solidFill>
                <a:latin typeface="Arial"/>
                <a:ea typeface="Arial"/>
                <a:cs typeface="Arial"/>
                <a:sym typeface="Arial"/>
              </a:rPr>
              <a:t> policies to the  terms of the Trans-Pacific Partnership. Thus, the TPP would impose permanent restrictions on domestic federal and state policymaking.</a:t>
            </a:r>
          </a:p>
        </p:txBody>
      </p:sp>
      <p:sp>
        <p:nvSpPr>
          <p:cNvPr id="101" name="Shape 101"/>
          <p:cNvSpPr/>
          <p:nvPr/>
        </p:nvSpPr>
        <p:spPr>
          <a:xfrm>
            <a:off x="457200" y="5638800"/>
            <a:ext cx="8229600" cy="1106400"/>
          </a:xfrm>
          <a:prstGeom prst="rect">
            <a:avLst/>
          </a:prstGeom>
          <a:noFill/>
          <a:ln>
            <a:noFill/>
          </a:ln>
        </p:spPr>
        <p:txBody>
          <a:bodyPr lIns="91425" tIns="45700" rIns="91425" bIns="45700" anchor="t" anchorCtr="0">
            <a:noAutofit/>
          </a:bodyPr>
          <a:lstStyle/>
          <a:p>
            <a:pPr marL="0" marR="0" lvl="0" indent="0" algn="ctr" rtl="0">
              <a:lnSpc>
                <a:spcPct val="80000"/>
              </a:lnSpc>
              <a:spcBef>
                <a:spcPts val="0"/>
              </a:spcBef>
              <a:spcAft>
                <a:spcPts val="0"/>
              </a:spcAft>
              <a:buSzPct val="25000"/>
              <a:buNone/>
            </a:pPr>
            <a:r>
              <a:rPr lang="en-US" sz="1800" i="1">
                <a:solidFill>
                  <a:schemeClr val="accent5"/>
                </a:solidFill>
                <a:latin typeface="Arial"/>
                <a:ea typeface="Arial"/>
                <a:cs typeface="Arial"/>
                <a:sym typeface="Arial"/>
              </a:rPr>
              <a:t>“</a:t>
            </a:r>
            <a:r>
              <a:rPr lang="en-US" sz="2400" i="1">
                <a:solidFill>
                  <a:schemeClr val="accent5"/>
                </a:solidFill>
                <a:latin typeface="Arial"/>
                <a:ea typeface="Arial"/>
                <a:cs typeface="Arial"/>
                <a:sym typeface="Arial"/>
              </a:rPr>
              <a:t>We are writing the constitution for a single global economy</a:t>
            </a:r>
            <a:r>
              <a:rPr lang="en-US" sz="1800" i="1">
                <a:solidFill>
                  <a:schemeClr val="accent5"/>
                </a:solidFill>
                <a:latin typeface="Arial"/>
                <a:ea typeface="Arial"/>
                <a:cs typeface="Arial"/>
                <a:sym typeface="Arial"/>
              </a:rPr>
              <a:t>." </a:t>
            </a:r>
          </a:p>
          <a:p>
            <a:pPr marL="0" marR="0" lvl="0" indent="0" algn="ctr" rtl="0">
              <a:lnSpc>
                <a:spcPct val="80000"/>
              </a:lnSpc>
              <a:spcBef>
                <a:spcPts val="0"/>
              </a:spcBef>
              <a:spcAft>
                <a:spcPts val="0"/>
              </a:spcAft>
              <a:buClr>
                <a:schemeClr val="dk2"/>
              </a:buClr>
              <a:buSzPct val="25000"/>
              <a:buFont typeface="Noto Sans Symbols"/>
              <a:buNone/>
            </a:pPr>
            <a:r>
              <a:rPr lang="en-US" sz="1800">
                <a:solidFill>
                  <a:schemeClr val="dk2"/>
                </a:solidFill>
                <a:latin typeface="Arial"/>
                <a:ea typeface="Arial"/>
                <a:cs typeface="Arial"/>
                <a:sym typeface="Arial"/>
              </a:rPr>
              <a:t>-Renato Ruggerio, first Director General of WTO</a:t>
            </a: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410850" y="467800"/>
            <a:ext cx="8322300" cy="690599"/>
          </a:xfrm>
          <a:prstGeom prst="rect">
            <a:avLst/>
          </a:prstGeom>
          <a:noFill/>
          <a:ln>
            <a:noFill/>
          </a:ln>
        </p:spPr>
        <p:txBody>
          <a:bodyPr lIns="45700" tIns="0" rIns="45700" bIns="0" anchor="b" anchorCtr="0">
            <a:noAutofit/>
          </a:bodyPr>
          <a:lstStyle/>
          <a:p>
            <a:pPr marL="0" marR="0" lvl="0" indent="0" algn="ctr" rtl="0">
              <a:spcBef>
                <a:spcPts val="0"/>
              </a:spcBef>
              <a:buClr>
                <a:schemeClr val="dk1"/>
              </a:buClr>
              <a:buSzPct val="25000"/>
              <a:buFont typeface="Arial"/>
              <a:buNone/>
            </a:pPr>
            <a:r>
              <a:rPr lang="en-US" sz="4400" b="1" i="0" u="none" strike="noStrike" cap="none">
                <a:solidFill>
                  <a:schemeClr val="dk1"/>
                </a:solidFill>
                <a:latin typeface="Arial"/>
                <a:ea typeface="Arial"/>
                <a:cs typeface="Arial"/>
                <a:sym typeface="Arial"/>
              </a:rPr>
              <a:t>UNDERMINING</a:t>
            </a:r>
            <a:r>
              <a:rPr lang="en-US" sz="4400">
                <a:solidFill>
                  <a:schemeClr val="dk1"/>
                </a:solidFill>
                <a:latin typeface="Arial"/>
                <a:ea typeface="Arial"/>
                <a:cs typeface="Arial"/>
                <a:sym typeface="Arial"/>
              </a:rPr>
              <a:t> </a:t>
            </a:r>
            <a:r>
              <a:rPr lang="en-US" sz="4400" b="1" i="0" u="none" strike="noStrike" cap="none">
                <a:solidFill>
                  <a:schemeClr val="dk1"/>
                </a:solidFill>
                <a:latin typeface="Arial"/>
                <a:ea typeface="Arial"/>
                <a:cs typeface="Arial"/>
                <a:sym typeface="Arial"/>
              </a:rPr>
              <a:t>DEMOCRACY:</a:t>
            </a:r>
          </a:p>
        </p:txBody>
      </p:sp>
      <p:sp>
        <p:nvSpPr>
          <p:cNvPr id="108" name="Shape 108"/>
          <p:cNvSpPr txBox="1">
            <a:spLocks noGrp="1"/>
          </p:cNvSpPr>
          <p:nvPr>
            <p:ph type="body" idx="1"/>
          </p:nvPr>
        </p:nvSpPr>
        <p:spPr>
          <a:xfrm>
            <a:off x="952500" y="1280550"/>
            <a:ext cx="7239000" cy="5095800"/>
          </a:xfrm>
          <a:prstGeom prst="rect">
            <a:avLst/>
          </a:prstGeom>
          <a:noFill/>
          <a:ln>
            <a:noFill/>
          </a:ln>
        </p:spPr>
        <p:txBody>
          <a:bodyPr lIns="91425" tIns="45700" rIns="91425" bIns="45700" anchor="t" anchorCtr="0">
            <a:normAutofit lnSpcReduction="10000"/>
          </a:bodyPr>
          <a:lstStyle/>
          <a:p>
            <a:pPr marL="274320" marR="0" lvl="0" indent="-268097" algn="l" rtl="0">
              <a:lnSpc>
                <a:spcPct val="100000"/>
              </a:lnSpc>
              <a:spcBef>
                <a:spcPts val="0"/>
              </a:spcBef>
              <a:spcAft>
                <a:spcPts val="0"/>
              </a:spcAft>
              <a:buClr>
                <a:schemeClr val="accent5"/>
              </a:buClr>
              <a:buSzPct val="75000"/>
              <a:buFont typeface="Noto Sans Symbols"/>
              <a:buChar char="⦿"/>
            </a:pPr>
            <a:r>
              <a:rPr lang="en-US" sz="2400" b="0" i="0" u="none" strike="noStrike" cap="none" dirty="0">
                <a:solidFill>
                  <a:schemeClr val="dk1"/>
                </a:solidFill>
                <a:latin typeface="Trebuchet MS"/>
                <a:ea typeface="Trebuchet MS"/>
                <a:cs typeface="Trebuchet MS"/>
                <a:sym typeface="Trebuchet MS"/>
              </a:rPr>
              <a:t>TPP ensures corporate controlled tribunals settle disputes between corporations and governments.</a:t>
            </a:r>
            <a:br>
              <a:rPr lang="en-US" sz="2400" b="0" i="0" u="none" strike="noStrike" cap="none" dirty="0">
                <a:solidFill>
                  <a:schemeClr val="dk1"/>
                </a:solidFill>
                <a:latin typeface="Trebuchet MS"/>
                <a:ea typeface="Trebuchet MS"/>
                <a:cs typeface="Trebuchet MS"/>
                <a:sym typeface="Trebuchet MS"/>
              </a:rPr>
            </a:br>
            <a:endParaRPr lang="en-US" sz="2400" b="0" i="0" u="none" strike="noStrike" cap="none" dirty="0">
              <a:solidFill>
                <a:schemeClr val="dk1"/>
              </a:solidFill>
              <a:latin typeface="Trebuchet MS"/>
              <a:ea typeface="Trebuchet MS"/>
              <a:cs typeface="Trebuchet MS"/>
              <a:sym typeface="Trebuchet MS"/>
            </a:endParaRPr>
          </a:p>
          <a:p>
            <a:pPr marL="274320" marR="0" lvl="0" indent="-268097" algn="l" rtl="0">
              <a:lnSpc>
                <a:spcPct val="100000"/>
              </a:lnSpc>
              <a:spcBef>
                <a:spcPts val="600"/>
              </a:spcBef>
              <a:spcAft>
                <a:spcPts val="0"/>
              </a:spcAft>
              <a:buClr>
                <a:schemeClr val="accent5"/>
              </a:buClr>
              <a:buSzPct val="75000"/>
              <a:buFont typeface="Noto Sans Symbols"/>
              <a:buChar char="⦿"/>
            </a:pPr>
            <a:r>
              <a:rPr lang="en-US" sz="2400" b="0" i="0" u="none" strike="noStrike" cap="none" dirty="0">
                <a:solidFill>
                  <a:schemeClr val="dk1"/>
                </a:solidFill>
                <a:latin typeface="Trebuchet MS"/>
                <a:ea typeface="Trebuchet MS"/>
                <a:cs typeface="Trebuchet MS"/>
                <a:sym typeface="Trebuchet MS"/>
              </a:rPr>
              <a:t>TPP will affect many aspects of our lives like medicine, consumer protections, internet freedom, and more.</a:t>
            </a:r>
            <a:br>
              <a:rPr lang="en-US" sz="2400" b="0" i="0" u="none" strike="noStrike" cap="none" dirty="0">
                <a:solidFill>
                  <a:schemeClr val="dk1"/>
                </a:solidFill>
                <a:latin typeface="Trebuchet MS"/>
                <a:ea typeface="Trebuchet MS"/>
                <a:cs typeface="Trebuchet MS"/>
                <a:sym typeface="Trebuchet MS"/>
              </a:rPr>
            </a:br>
            <a:endParaRPr lang="en-US" sz="2400" b="0" i="0" u="none" strike="noStrike" cap="none" dirty="0">
              <a:solidFill>
                <a:schemeClr val="dk1"/>
              </a:solidFill>
              <a:latin typeface="Trebuchet MS"/>
              <a:ea typeface="Trebuchet MS"/>
              <a:cs typeface="Trebuchet MS"/>
              <a:sym typeface="Trebuchet MS"/>
            </a:endParaRPr>
          </a:p>
          <a:p>
            <a:pPr marL="274320" marR="0" lvl="0" indent="-268097" algn="l" rtl="0">
              <a:lnSpc>
                <a:spcPct val="100000"/>
              </a:lnSpc>
              <a:spcBef>
                <a:spcPts val="600"/>
              </a:spcBef>
              <a:spcAft>
                <a:spcPts val="0"/>
              </a:spcAft>
              <a:buClr>
                <a:schemeClr val="accent5"/>
              </a:buClr>
              <a:buSzPct val="75000"/>
              <a:buFont typeface="Noto Sans Symbols"/>
              <a:buChar char="⦿"/>
            </a:pPr>
            <a:r>
              <a:rPr lang="en-US" sz="2400" b="0" i="0" u="none" strike="noStrike" cap="none" dirty="0">
                <a:solidFill>
                  <a:schemeClr val="dk1"/>
                </a:solidFill>
                <a:latin typeface="Trebuchet MS"/>
                <a:ea typeface="Trebuchet MS"/>
                <a:cs typeface="Trebuchet MS"/>
                <a:sym typeface="Trebuchet MS"/>
              </a:rPr>
              <a:t>TPP will drive down conditions for workers.</a:t>
            </a:r>
            <a:br>
              <a:rPr lang="en-US" sz="2400" b="0" i="0" u="none" strike="noStrike" cap="none" dirty="0">
                <a:solidFill>
                  <a:schemeClr val="dk1"/>
                </a:solidFill>
                <a:latin typeface="Trebuchet MS"/>
                <a:ea typeface="Trebuchet MS"/>
                <a:cs typeface="Trebuchet MS"/>
                <a:sym typeface="Trebuchet MS"/>
              </a:rPr>
            </a:br>
            <a:endParaRPr lang="en-US" sz="2400" b="0" i="0" u="none" strike="noStrike" cap="none" dirty="0">
              <a:solidFill>
                <a:schemeClr val="dk1"/>
              </a:solidFill>
              <a:latin typeface="Trebuchet MS"/>
              <a:ea typeface="Trebuchet MS"/>
              <a:cs typeface="Trebuchet MS"/>
              <a:sym typeface="Trebuchet MS"/>
            </a:endParaRPr>
          </a:p>
          <a:p>
            <a:pPr marL="274320" marR="0" lvl="0" indent="-268097" algn="l" rtl="0">
              <a:lnSpc>
                <a:spcPct val="100000"/>
              </a:lnSpc>
              <a:spcBef>
                <a:spcPts val="600"/>
              </a:spcBef>
              <a:spcAft>
                <a:spcPts val="0"/>
              </a:spcAft>
              <a:buClr>
                <a:schemeClr val="accent5"/>
              </a:buClr>
              <a:buSzPct val="75000"/>
              <a:buFont typeface="Noto Sans Symbols"/>
              <a:buChar char="⦿"/>
            </a:pPr>
            <a:r>
              <a:rPr lang="en-US" sz="2400" b="0" i="0" u="none" strike="noStrike" cap="none" dirty="0">
                <a:solidFill>
                  <a:schemeClr val="dk1"/>
                </a:solidFill>
                <a:latin typeface="Trebuchet MS"/>
                <a:ea typeface="Trebuchet MS"/>
                <a:cs typeface="Trebuchet MS"/>
                <a:sym typeface="Trebuchet MS"/>
              </a:rPr>
              <a:t>TPP will contribute to climate change.</a:t>
            </a:r>
            <a:br>
              <a:rPr lang="en-US" sz="2400" b="0" i="0" u="none" strike="noStrike" cap="none" dirty="0">
                <a:solidFill>
                  <a:schemeClr val="dk1"/>
                </a:solidFill>
                <a:latin typeface="Trebuchet MS"/>
                <a:ea typeface="Trebuchet MS"/>
                <a:cs typeface="Trebuchet MS"/>
                <a:sym typeface="Trebuchet MS"/>
              </a:rPr>
            </a:br>
            <a:endParaRPr lang="en-US" sz="2400" b="0" i="0" u="none" strike="noStrike" cap="none" dirty="0">
              <a:solidFill>
                <a:schemeClr val="dk1"/>
              </a:solidFill>
              <a:latin typeface="Trebuchet MS"/>
              <a:ea typeface="Trebuchet MS"/>
              <a:cs typeface="Trebuchet MS"/>
              <a:sym typeface="Trebuchet MS"/>
            </a:endParaRPr>
          </a:p>
          <a:p>
            <a:pPr marL="274320" marR="0" lvl="0" indent="-268097" algn="l" rtl="0">
              <a:lnSpc>
                <a:spcPct val="100000"/>
              </a:lnSpc>
              <a:spcBef>
                <a:spcPts val="600"/>
              </a:spcBef>
              <a:buClr>
                <a:schemeClr val="accent5"/>
              </a:buClr>
              <a:buSzPct val="75000"/>
              <a:buFont typeface="Noto Sans Symbols"/>
              <a:buChar char="⦿"/>
            </a:pPr>
            <a:r>
              <a:rPr lang="en-US" sz="2400" b="0" i="0" u="none" strike="noStrike" cap="none" dirty="0">
                <a:solidFill>
                  <a:schemeClr val="dk1"/>
                </a:solidFill>
                <a:latin typeface="Trebuchet MS"/>
                <a:ea typeface="Trebuchet MS"/>
                <a:cs typeface="Trebuchet MS"/>
                <a:sym typeface="Trebuchet MS"/>
              </a:rPr>
              <a:t>And now that fast track has passed there is no changing the TPP- it</a:t>
            </a:r>
            <a:r>
              <a:rPr lang="en-US" sz="2400" dirty="0"/>
              <a:t>’</a:t>
            </a:r>
            <a:r>
              <a:rPr lang="en-US" sz="2400" b="0" i="0" u="none" strike="noStrike" cap="none" dirty="0">
                <a:solidFill>
                  <a:schemeClr val="dk1"/>
                </a:solidFill>
                <a:latin typeface="Trebuchet MS"/>
                <a:ea typeface="Trebuchet MS"/>
                <a:cs typeface="Trebuchet MS"/>
                <a:sym typeface="Trebuchet MS"/>
              </a:rPr>
              <a:t>s just Yes or No.</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idx="4294967295"/>
          </p:nvPr>
        </p:nvSpPr>
        <p:spPr>
          <a:xfrm>
            <a:off x="0" y="0"/>
            <a:ext cx="7772400" cy="1371599"/>
          </a:xfrm>
          <a:prstGeom prst="rect">
            <a:avLst/>
          </a:prstGeom>
          <a:noFill/>
          <a:ln>
            <a:noFill/>
          </a:ln>
        </p:spPr>
        <p:txBody>
          <a:bodyPr lIns="45700" tIns="0" rIns="45700" bIns="0" anchor="b" anchorCtr="0">
            <a:noAutofit/>
          </a:bodyPr>
          <a:lstStyle/>
          <a:p>
            <a:pPr marL="0" marR="0" lvl="0" indent="0" algn="ctr" rtl="0">
              <a:spcBef>
                <a:spcPts val="0"/>
              </a:spcBef>
              <a:buClr>
                <a:schemeClr val="dk1"/>
              </a:buClr>
              <a:buSzPct val="25000"/>
              <a:buFont typeface="Arial"/>
              <a:buNone/>
            </a:pPr>
            <a:r>
              <a:rPr lang="en-US" sz="2880" b="1" i="0" u="none" strike="noStrike" cap="none">
                <a:solidFill>
                  <a:schemeClr val="dk1"/>
                </a:solidFill>
                <a:latin typeface="Arial"/>
                <a:ea typeface="Arial"/>
                <a:cs typeface="Arial"/>
                <a:sym typeface="Arial"/>
              </a:rPr>
              <a:t/>
            </a:r>
            <a:br>
              <a:rPr lang="en-US" sz="2880" b="1" i="0" u="none" strike="noStrike" cap="none">
                <a:solidFill>
                  <a:schemeClr val="dk1"/>
                </a:solidFill>
                <a:latin typeface="Arial"/>
                <a:ea typeface="Arial"/>
                <a:cs typeface="Arial"/>
                <a:sym typeface="Arial"/>
              </a:rPr>
            </a:br>
            <a:r>
              <a:rPr lang="en-US" sz="2880" b="1" i="0" u="none" strike="noStrike" cap="none">
                <a:solidFill>
                  <a:schemeClr val="dk1"/>
                </a:solidFill>
                <a:latin typeface="Arial"/>
                <a:ea typeface="Arial"/>
                <a:cs typeface="Arial"/>
                <a:sym typeface="Arial"/>
              </a:rPr>
              <a:t/>
            </a:r>
            <a:br>
              <a:rPr lang="en-US" sz="2880" b="1" i="0" u="none" strike="noStrike" cap="none">
                <a:solidFill>
                  <a:schemeClr val="dk1"/>
                </a:solidFill>
                <a:latin typeface="Arial"/>
                <a:ea typeface="Arial"/>
                <a:cs typeface="Arial"/>
                <a:sym typeface="Arial"/>
              </a:rPr>
            </a:br>
            <a:r>
              <a:rPr lang="en-US" sz="2880" b="1" i="0" u="none" strike="noStrike" cap="none">
                <a:solidFill>
                  <a:schemeClr val="dk1"/>
                </a:solidFill>
                <a:latin typeface="Arial"/>
                <a:ea typeface="Arial"/>
                <a:cs typeface="Arial"/>
                <a:sym typeface="Arial"/>
              </a:rPr>
              <a:t/>
            </a:r>
            <a:br>
              <a:rPr lang="en-US" sz="2880" b="1" i="0" u="none" strike="noStrike" cap="none">
                <a:solidFill>
                  <a:schemeClr val="dk1"/>
                </a:solidFill>
                <a:latin typeface="Arial"/>
                <a:ea typeface="Arial"/>
                <a:cs typeface="Arial"/>
                <a:sym typeface="Arial"/>
              </a:rPr>
            </a:br>
            <a:r>
              <a:rPr lang="en-US" sz="2880" b="1" i="0" u="none" strike="noStrike" cap="none">
                <a:solidFill>
                  <a:schemeClr val="dk1"/>
                </a:solidFill>
                <a:latin typeface="Arial"/>
                <a:ea typeface="Arial"/>
                <a:cs typeface="Arial"/>
                <a:sym typeface="Arial"/>
              </a:rPr>
              <a:t/>
            </a:r>
            <a:br>
              <a:rPr lang="en-US" sz="2880" b="1" i="0" u="none" strike="noStrike" cap="none">
                <a:solidFill>
                  <a:schemeClr val="dk1"/>
                </a:solidFill>
                <a:latin typeface="Arial"/>
                <a:ea typeface="Arial"/>
                <a:cs typeface="Arial"/>
                <a:sym typeface="Arial"/>
              </a:rPr>
            </a:br>
            <a:r>
              <a:rPr lang="en-US" sz="2880" b="1" i="0" u="none" strike="noStrike" cap="none">
                <a:solidFill>
                  <a:srgbClr val="FFFF00"/>
                </a:solidFill>
                <a:latin typeface="Trebuchet MS"/>
                <a:ea typeface="Trebuchet MS"/>
                <a:cs typeface="Trebuchet MS"/>
                <a:sym typeface="Trebuchet MS"/>
              </a:rPr>
              <a:t/>
            </a:r>
            <a:br>
              <a:rPr lang="en-US" sz="2880" b="1" i="0" u="none" strike="noStrike" cap="none">
                <a:solidFill>
                  <a:srgbClr val="FFFF00"/>
                </a:solidFill>
                <a:latin typeface="Trebuchet MS"/>
                <a:ea typeface="Trebuchet MS"/>
                <a:cs typeface="Trebuchet MS"/>
                <a:sym typeface="Trebuchet MS"/>
              </a:rPr>
            </a:br>
            <a:r>
              <a:rPr lang="en-US" sz="2520" b="1" i="0" u="none" strike="noStrike" cap="none">
                <a:solidFill>
                  <a:srgbClr val="FEF7F0"/>
                </a:solidFill>
                <a:latin typeface="Cabin"/>
                <a:ea typeface="Cabin"/>
                <a:cs typeface="Cabin"/>
                <a:sym typeface="Cabin"/>
              </a:rPr>
              <a:t/>
            </a:r>
            <a:br>
              <a:rPr lang="en-US" sz="2520" b="1" i="0" u="none" strike="noStrike" cap="none">
                <a:solidFill>
                  <a:srgbClr val="FEF7F0"/>
                </a:solidFill>
                <a:latin typeface="Cabin"/>
                <a:ea typeface="Cabin"/>
                <a:cs typeface="Cabin"/>
                <a:sym typeface="Cabin"/>
              </a:rPr>
            </a:br>
            <a:endParaRPr lang="en-US" sz="2520" b="1" i="0" u="none" strike="noStrike" cap="none">
              <a:solidFill>
                <a:srgbClr val="FEF7F0"/>
              </a:solidFill>
              <a:latin typeface="Cabin"/>
              <a:ea typeface="Cabin"/>
              <a:cs typeface="Cabin"/>
              <a:sym typeface="Cabin"/>
            </a:endParaRPr>
          </a:p>
        </p:txBody>
      </p:sp>
      <p:pic>
        <p:nvPicPr>
          <p:cNvPr id="115" name="Shape 115"/>
          <p:cNvPicPr preferRelativeResize="0">
            <a:picLocks noGrp="1"/>
          </p:cNvPicPr>
          <p:nvPr>
            <p:ph type="body" idx="4294967295"/>
          </p:nvPr>
        </p:nvPicPr>
        <p:blipFill rotWithShape="1">
          <a:blip r:embed="rId3">
            <a:alphaModFix/>
          </a:blip>
          <a:srcRect l="58" t="34215" b="24998"/>
          <a:stretch/>
        </p:blipFill>
        <p:spPr>
          <a:xfrm>
            <a:off x="2157298" y="3085425"/>
            <a:ext cx="4683600" cy="1914000"/>
          </a:xfrm>
          <a:prstGeom prst="rect">
            <a:avLst/>
          </a:prstGeom>
          <a:noFill/>
          <a:ln w="9525" cap="flat" cmpd="sng">
            <a:solidFill>
              <a:srgbClr val="002060"/>
            </a:solidFill>
            <a:prstDash val="solid"/>
            <a:round/>
            <a:headEnd type="none" w="med" len="med"/>
            <a:tailEnd type="none" w="med" len="med"/>
          </a:ln>
        </p:spPr>
      </p:pic>
      <p:sp>
        <p:nvSpPr>
          <p:cNvPr id="116" name="Shape 116"/>
          <p:cNvSpPr/>
          <p:nvPr/>
        </p:nvSpPr>
        <p:spPr>
          <a:xfrm>
            <a:off x="204300" y="177900"/>
            <a:ext cx="8589599" cy="141839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3200" b="1">
                <a:solidFill>
                  <a:schemeClr val="dk1"/>
                </a:solidFill>
                <a:latin typeface="Arial"/>
                <a:ea typeface="Arial"/>
                <a:cs typeface="Arial"/>
                <a:sym typeface="Arial"/>
              </a:rPr>
              <a:t>I</a:t>
            </a:r>
            <a:r>
              <a:rPr lang="en-US" sz="3200" b="1">
                <a:solidFill>
                  <a:schemeClr val="dk1"/>
                </a:solidFill>
              </a:rPr>
              <a:t>NVESTOR</a:t>
            </a:r>
            <a:r>
              <a:rPr lang="en-US" sz="3200" b="1">
                <a:solidFill>
                  <a:schemeClr val="dk1"/>
                </a:solidFill>
                <a:latin typeface="Arial"/>
                <a:ea typeface="Arial"/>
                <a:cs typeface="Arial"/>
                <a:sym typeface="Arial"/>
              </a:rPr>
              <a:t>-S</a:t>
            </a:r>
            <a:r>
              <a:rPr lang="en-US" sz="3200" b="1">
                <a:solidFill>
                  <a:schemeClr val="dk1"/>
                </a:solidFill>
              </a:rPr>
              <a:t>TATE</a:t>
            </a:r>
            <a:r>
              <a:rPr lang="en-US" sz="3200" b="1">
                <a:solidFill>
                  <a:schemeClr val="dk1"/>
                </a:solidFill>
                <a:latin typeface="Arial"/>
                <a:ea typeface="Arial"/>
                <a:cs typeface="Arial"/>
                <a:sym typeface="Arial"/>
              </a:rPr>
              <a:t> D</a:t>
            </a:r>
            <a:r>
              <a:rPr lang="en-US" sz="3200" b="1">
                <a:solidFill>
                  <a:schemeClr val="dk1"/>
                </a:solidFill>
              </a:rPr>
              <a:t>ISPUTE</a:t>
            </a:r>
            <a:r>
              <a:rPr lang="en-US" sz="3200" b="1">
                <a:solidFill>
                  <a:schemeClr val="dk1"/>
                </a:solidFill>
                <a:latin typeface="Arial"/>
                <a:ea typeface="Arial"/>
                <a:cs typeface="Arial"/>
                <a:sym typeface="Arial"/>
              </a:rPr>
              <a:t> </a:t>
            </a:r>
          </a:p>
          <a:p>
            <a:pPr marL="0" marR="0" lvl="0" indent="0" algn="ctr" rtl="0">
              <a:spcBef>
                <a:spcPts val="0"/>
              </a:spcBef>
              <a:spcAft>
                <a:spcPts val="0"/>
              </a:spcAft>
              <a:buSzPct val="25000"/>
              <a:buNone/>
            </a:pPr>
            <a:r>
              <a:rPr lang="en-US" sz="3200" b="1">
                <a:solidFill>
                  <a:schemeClr val="dk1"/>
                </a:solidFill>
                <a:latin typeface="Arial"/>
                <a:ea typeface="Arial"/>
                <a:cs typeface="Arial"/>
                <a:sym typeface="Arial"/>
              </a:rPr>
              <a:t>R</a:t>
            </a:r>
            <a:r>
              <a:rPr lang="en-US" sz="3200" b="1">
                <a:solidFill>
                  <a:schemeClr val="dk1"/>
                </a:solidFill>
              </a:rPr>
              <a:t>ESOLUTION</a:t>
            </a:r>
            <a:r>
              <a:rPr lang="en-US" sz="3200" b="1">
                <a:solidFill>
                  <a:schemeClr val="dk1"/>
                </a:solidFill>
                <a:latin typeface="Arial"/>
                <a:ea typeface="Arial"/>
                <a:cs typeface="Arial"/>
                <a:sym typeface="Arial"/>
              </a:rPr>
              <a:t>:</a:t>
            </a:r>
            <a:r>
              <a:rPr lang="en-US" sz="3000">
                <a:solidFill>
                  <a:schemeClr val="dk1"/>
                </a:solidFill>
                <a:latin typeface="Arial"/>
                <a:ea typeface="Arial"/>
                <a:cs typeface="Arial"/>
                <a:sym typeface="Arial"/>
              </a:rPr>
              <a:t> </a:t>
            </a:r>
            <a:r>
              <a:rPr lang="en-US" sz="2400">
                <a:solidFill>
                  <a:schemeClr val="dk1"/>
                </a:solidFill>
                <a:latin typeface="Arial"/>
                <a:ea typeface="Arial"/>
                <a:cs typeface="Arial"/>
                <a:sym typeface="Arial"/>
              </a:rPr>
              <a:t/>
            </a:r>
            <a:br>
              <a:rPr lang="en-US" sz="2400">
                <a:solidFill>
                  <a:schemeClr val="dk1"/>
                </a:solidFill>
                <a:latin typeface="Arial"/>
                <a:ea typeface="Arial"/>
                <a:cs typeface="Arial"/>
                <a:sym typeface="Arial"/>
              </a:rPr>
            </a:br>
            <a:r>
              <a:rPr lang="en-US" sz="2200">
                <a:solidFill>
                  <a:schemeClr val="accent5"/>
                </a:solidFill>
                <a:latin typeface="Arial"/>
                <a:ea typeface="Arial"/>
                <a:cs typeface="Arial"/>
                <a:sym typeface="Arial"/>
              </a:rPr>
              <a:t>A threat to our sovereignty and control </a:t>
            </a:r>
          </a:p>
        </p:txBody>
      </p:sp>
      <p:sp>
        <p:nvSpPr>
          <p:cNvPr id="117" name="Shape 117"/>
          <p:cNvSpPr txBox="1"/>
          <p:nvPr/>
        </p:nvSpPr>
        <p:spPr>
          <a:xfrm>
            <a:off x="463800" y="1713825"/>
            <a:ext cx="8070600" cy="1371599"/>
          </a:xfrm>
          <a:prstGeom prst="rect">
            <a:avLst/>
          </a:prstGeom>
          <a:noFill/>
          <a:ln>
            <a:noFill/>
          </a:ln>
        </p:spPr>
        <p:txBody>
          <a:bodyPr lIns="91425" tIns="91425" rIns="91425" bIns="91425" anchor="t" anchorCtr="0">
            <a:noAutofit/>
          </a:bodyPr>
          <a:lstStyle/>
          <a:p>
            <a:pPr lvl="0">
              <a:spcBef>
                <a:spcPts val="0"/>
              </a:spcBef>
              <a:buNone/>
            </a:pPr>
            <a:r>
              <a:rPr lang="en-US" sz="1800">
                <a:solidFill>
                  <a:schemeClr val="dk1"/>
                </a:solidFill>
              </a:rPr>
              <a:t>Corporations will be able to sue governments before a corporate controlled Tribunal, demanding our tax dollars compensate for their loss of “expected future profits” from any labor, environmental, health, safety, land use, and zoning laws we have in place.</a:t>
            </a:r>
          </a:p>
        </p:txBody>
      </p:sp>
      <p:sp>
        <p:nvSpPr>
          <p:cNvPr id="118" name="Shape 118"/>
          <p:cNvSpPr txBox="1"/>
          <p:nvPr/>
        </p:nvSpPr>
        <p:spPr>
          <a:xfrm>
            <a:off x="463800" y="5191300"/>
            <a:ext cx="7924799" cy="1371599"/>
          </a:xfrm>
          <a:prstGeom prst="rect">
            <a:avLst/>
          </a:prstGeom>
          <a:noFill/>
          <a:ln>
            <a:noFill/>
          </a:ln>
        </p:spPr>
        <p:txBody>
          <a:bodyPr lIns="91425" tIns="91425" rIns="91425" bIns="91425" anchor="t" anchorCtr="0">
            <a:noAutofit/>
          </a:bodyPr>
          <a:lstStyle/>
          <a:p>
            <a:pPr lvl="0">
              <a:spcBef>
                <a:spcPts val="0"/>
              </a:spcBef>
              <a:buNone/>
            </a:pPr>
            <a:r>
              <a:rPr lang="en-US" sz="1800">
                <a:solidFill>
                  <a:schemeClr val="dk1"/>
                </a:solidFill>
              </a:rPr>
              <a:t>Corporations will be able to bypass domestic courts and take their case to the Tribunal to be decided by three corporate lawyers who rotate between representing the corporations before the Tribunal and being the judges of the Tribunal.</a:t>
            </a: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685800" y="398050"/>
            <a:ext cx="7772400" cy="958200"/>
          </a:xfrm>
          <a:prstGeom prst="rect">
            <a:avLst/>
          </a:prstGeom>
          <a:noFill/>
          <a:ln>
            <a:noFill/>
          </a:ln>
        </p:spPr>
        <p:txBody>
          <a:bodyPr lIns="45700" tIns="0" rIns="45700" bIns="0" anchor="b" anchorCtr="0">
            <a:noAutofit/>
          </a:bodyPr>
          <a:lstStyle/>
          <a:p>
            <a:pPr marL="0" marR="0" lvl="0" indent="0" algn="ctr" rtl="0">
              <a:spcBef>
                <a:spcPts val="0"/>
              </a:spcBef>
              <a:buClr>
                <a:schemeClr val="dk1"/>
              </a:buClr>
              <a:buSzPct val="25000"/>
              <a:buFont typeface="Arial"/>
              <a:buNone/>
            </a:pPr>
            <a:r>
              <a:rPr lang="en-US" sz="3100" b="1" i="0" u="none" strike="noStrike" cap="none">
                <a:solidFill>
                  <a:schemeClr val="dk1"/>
                </a:solidFill>
                <a:latin typeface="Arial"/>
                <a:ea typeface="Arial"/>
                <a:cs typeface="Arial"/>
                <a:sym typeface="Arial"/>
              </a:rPr>
              <a:t>MOST OF THE TPP IS NOT ABOUT TRADE</a:t>
            </a:r>
          </a:p>
        </p:txBody>
      </p:sp>
      <p:sp>
        <p:nvSpPr>
          <p:cNvPr id="125" name="Shape 125"/>
          <p:cNvSpPr txBox="1">
            <a:spLocks noGrp="1"/>
          </p:cNvSpPr>
          <p:nvPr>
            <p:ph type="body" idx="1"/>
          </p:nvPr>
        </p:nvSpPr>
        <p:spPr>
          <a:xfrm>
            <a:off x="425600" y="1739725"/>
            <a:ext cx="4419599" cy="4547399"/>
          </a:xfrm>
          <a:prstGeom prst="rect">
            <a:avLst/>
          </a:prstGeom>
          <a:noFill/>
          <a:ln>
            <a:noFill/>
          </a:ln>
        </p:spPr>
        <p:txBody>
          <a:bodyPr lIns="91425" tIns="45700" rIns="91425" bIns="45700" anchor="t" anchorCtr="0">
            <a:noAutofit/>
          </a:bodyPr>
          <a:lstStyle/>
          <a:p>
            <a:pPr marL="274320" marR="0" lvl="0" indent="-274320" algn="l" rtl="0">
              <a:lnSpc>
                <a:spcPct val="80000"/>
              </a:lnSpc>
              <a:spcBef>
                <a:spcPts val="0"/>
              </a:spcBef>
              <a:spcAft>
                <a:spcPts val="0"/>
              </a:spcAft>
              <a:buClr>
                <a:schemeClr val="dk2"/>
              </a:buClr>
              <a:buSzPct val="25000"/>
              <a:buFont typeface="Noto Sans Symbols"/>
              <a:buNone/>
            </a:pPr>
            <a:r>
              <a:rPr lang="en-US" sz="1400" b="1">
                <a:latin typeface="Arial"/>
                <a:ea typeface="Arial"/>
                <a:cs typeface="Arial"/>
                <a:sym typeface="Arial"/>
              </a:rPr>
              <a:t>NON-TRADE CHAPTERS</a:t>
            </a:r>
          </a:p>
          <a:p>
            <a:pPr marL="457200" marR="0" lvl="0" indent="-317500" algn="l" rtl="0">
              <a:lnSpc>
                <a:spcPct val="80000"/>
              </a:lnSpc>
              <a:spcBef>
                <a:spcPts val="600"/>
              </a:spcBef>
              <a:spcAft>
                <a:spcPts val="0"/>
              </a:spcAft>
              <a:buClr>
                <a:schemeClr val="accent5"/>
              </a:buClr>
              <a:buSzPct val="100000"/>
              <a:buFont typeface="Arial"/>
            </a:pPr>
            <a:r>
              <a:rPr lang="en-US" sz="1400" i="0" u="none" strike="noStrike" cap="none">
                <a:solidFill>
                  <a:schemeClr val="accent3"/>
                </a:solidFill>
                <a:latin typeface="Arial"/>
                <a:ea typeface="Arial"/>
                <a:cs typeface="Arial"/>
                <a:sym typeface="Arial"/>
              </a:rPr>
              <a:t>Government Procurement </a:t>
            </a:r>
          </a:p>
          <a:p>
            <a:pPr marL="457200" marR="0" lvl="0" indent="-317500" algn="l" rtl="0">
              <a:lnSpc>
                <a:spcPct val="80000"/>
              </a:lnSpc>
              <a:spcBef>
                <a:spcPts val="600"/>
              </a:spcBef>
              <a:spcAft>
                <a:spcPts val="0"/>
              </a:spcAft>
              <a:buClr>
                <a:schemeClr val="accent5"/>
              </a:buClr>
              <a:buSzPct val="100000"/>
              <a:buFont typeface="Arial"/>
            </a:pPr>
            <a:r>
              <a:rPr lang="en-US" sz="1400" i="0" u="none" strike="noStrike" cap="none">
                <a:solidFill>
                  <a:schemeClr val="accent3"/>
                </a:solidFill>
                <a:latin typeface="Arial"/>
                <a:ea typeface="Arial"/>
                <a:cs typeface="Arial"/>
                <a:sym typeface="Arial"/>
              </a:rPr>
              <a:t>Investment </a:t>
            </a:r>
          </a:p>
          <a:p>
            <a:pPr marL="457200" marR="0" lvl="0" indent="-317500" algn="l" rtl="0">
              <a:lnSpc>
                <a:spcPct val="80000"/>
              </a:lnSpc>
              <a:spcBef>
                <a:spcPts val="600"/>
              </a:spcBef>
              <a:spcAft>
                <a:spcPts val="0"/>
              </a:spcAft>
              <a:buClr>
                <a:schemeClr val="accent5"/>
              </a:buClr>
              <a:buSzPct val="100000"/>
              <a:buFont typeface="Arial"/>
            </a:pPr>
            <a:r>
              <a:rPr lang="en-US" sz="1400" i="0" u="none" strike="noStrike" cap="none">
                <a:solidFill>
                  <a:schemeClr val="accent3"/>
                </a:solidFill>
                <a:latin typeface="Arial"/>
                <a:ea typeface="Arial"/>
                <a:cs typeface="Arial"/>
                <a:sym typeface="Arial"/>
              </a:rPr>
              <a:t>Services </a:t>
            </a:r>
          </a:p>
          <a:p>
            <a:pPr marL="457200" marR="0" lvl="0" indent="-317500" algn="l" rtl="0">
              <a:lnSpc>
                <a:spcPct val="80000"/>
              </a:lnSpc>
              <a:spcBef>
                <a:spcPts val="600"/>
              </a:spcBef>
              <a:spcAft>
                <a:spcPts val="0"/>
              </a:spcAft>
              <a:buClr>
                <a:schemeClr val="accent5"/>
              </a:buClr>
              <a:buSzPct val="100000"/>
              <a:buFont typeface="Arial"/>
            </a:pPr>
            <a:r>
              <a:rPr lang="en-US" sz="1400" i="0" u="none" strike="noStrike" cap="none">
                <a:solidFill>
                  <a:schemeClr val="accent3"/>
                </a:solidFill>
                <a:latin typeface="Arial"/>
                <a:ea typeface="Arial"/>
                <a:cs typeface="Arial"/>
                <a:sym typeface="Arial"/>
              </a:rPr>
              <a:t>Financial Services </a:t>
            </a:r>
          </a:p>
          <a:p>
            <a:pPr marL="457200" marR="0" lvl="0" indent="-317500" algn="l" rtl="0">
              <a:lnSpc>
                <a:spcPct val="80000"/>
              </a:lnSpc>
              <a:spcBef>
                <a:spcPts val="600"/>
              </a:spcBef>
              <a:spcAft>
                <a:spcPts val="0"/>
              </a:spcAft>
              <a:buClr>
                <a:schemeClr val="accent5"/>
              </a:buClr>
              <a:buSzPct val="100000"/>
              <a:buFont typeface="Arial"/>
            </a:pPr>
            <a:r>
              <a:rPr lang="en-US" sz="1400" i="0" u="none" strike="noStrike" cap="none">
                <a:solidFill>
                  <a:schemeClr val="accent3"/>
                </a:solidFill>
                <a:latin typeface="Arial"/>
                <a:ea typeface="Arial"/>
                <a:cs typeface="Arial"/>
                <a:sym typeface="Arial"/>
              </a:rPr>
              <a:t>Telecommunications </a:t>
            </a:r>
          </a:p>
          <a:p>
            <a:pPr marL="457200" marR="0" lvl="0" indent="-317500" algn="l" rtl="0">
              <a:lnSpc>
                <a:spcPct val="80000"/>
              </a:lnSpc>
              <a:spcBef>
                <a:spcPts val="600"/>
              </a:spcBef>
              <a:spcAft>
                <a:spcPts val="0"/>
              </a:spcAft>
              <a:buClr>
                <a:schemeClr val="accent5"/>
              </a:buClr>
              <a:buSzPct val="100000"/>
              <a:buFont typeface="Arial"/>
            </a:pPr>
            <a:r>
              <a:rPr lang="en-US" sz="1400" i="0" u="none" strike="noStrike" cap="none">
                <a:solidFill>
                  <a:schemeClr val="accent3"/>
                </a:solidFill>
                <a:latin typeface="Arial"/>
                <a:ea typeface="Arial"/>
                <a:cs typeface="Arial"/>
                <a:sym typeface="Arial"/>
              </a:rPr>
              <a:t>E-commerce </a:t>
            </a:r>
          </a:p>
          <a:p>
            <a:pPr marL="457200" marR="0" lvl="0" indent="-317500" algn="l" rtl="0">
              <a:lnSpc>
                <a:spcPct val="80000"/>
              </a:lnSpc>
              <a:spcBef>
                <a:spcPts val="600"/>
              </a:spcBef>
              <a:spcAft>
                <a:spcPts val="0"/>
              </a:spcAft>
              <a:buClr>
                <a:schemeClr val="accent5"/>
              </a:buClr>
              <a:buSzPct val="100000"/>
              <a:buFont typeface="Arial"/>
            </a:pPr>
            <a:r>
              <a:rPr lang="en-US" sz="1400" i="0" u="none" strike="noStrike" cap="none">
                <a:solidFill>
                  <a:schemeClr val="accent3"/>
                </a:solidFill>
                <a:latin typeface="Arial"/>
                <a:ea typeface="Arial"/>
                <a:cs typeface="Arial"/>
                <a:sym typeface="Arial"/>
              </a:rPr>
              <a:t>Intellectual Property </a:t>
            </a:r>
          </a:p>
          <a:p>
            <a:pPr marL="457200" marR="0" lvl="0" indent="-317500" algn="l" rtl="0">
              <a:lnSpc>
                <a:spcPct val="80000"/>
              </a:lnSpc>
              <a:spcBef>
                <a:spcPts val="600"/>
              </a:spcBef>
              <a:spcAft>
                <a:spcPts val="0"/>
              </a:spcAft>
              <a:buClr>
                <a:schemeClr val="accent5"/>
              </a:buClr>
              <a:buSzPct val="100000"/>
              <a:buFont typeface="Arial"/>
            </a:pPr>
            <a:r>
              <a:rPr lang="en-US" sz="1400" i="0" u="none" strike="noStrike" cap="none">
                <a:solidFill>
                  <a:schemeClr val="accent3"/>
                </a:solidFill>
                <a:latin typeface="Arial"/>
                <a:ea typeface="Arial"/>
                <a:cs typeface="Arial"/>
                <a:sym typeface="Arial"/>
              </a:rPr>
              <a:t>Visas/Temporary Movement of Natural Persons</a:t>
            </a:r>
          </a:p>
          <a:p>
            <a:pPr marL="457200" marR="0" lvl="0" indent="-317500" algn="l" rtl="0">
              <a:lnSpc>
                <a:spcPct val="80000"/>
              </a:lnSpc>
              <a:spcBef>
                <a:spcPts val="600"/>
              </a:spcBef>
              <a:spcAft>
                <a:spcPts val="0"/>
              </a:spcAft>
              <a:buClr>
                <a:schemeClr val="accent5"/>
              </a:buClr>
              <a:buSzPct val="100000"/>
              <a:buFont typeface="Arial"/>
            </a:pPr>
            <a:r>
              <a:rPr lang="en-US" sz="1400" i="0" u="none" strike="noStrike" cap="none">
                <a:solidFill>
                  <a:schemeClr val="accent3"/>
                </a:solidFill>
                <a:latin typeface="Arial"/>
                <a:ea typeface="Arial"/>
                <a:cs typeface="Arial"/>
                <a:sym typeface="Arial"/>
              </a:rPr>
              <a:t>Regulatory Coherence </a:t>
            </a:r>
          </a:p>
          <a:p>
            <a:pPr marL="457200" marR="0" lvl="0" indent="-317500" algn="l" rtl="0">
              <a:lnSpc>
                <a:spcPct val="80000"/>
              </a:lnSpc>
              <a:spcBef>
                <a:spcPts val="600"/>
              </a:spcBef>
              <a:spcAft>
                <a:spcPts val="0"/>
              </a:spcAft>
              <a:buClr>
                <a:schemeClr val="accent5"/>
              </a:buClr>
              <a:buSzPct val="100000"/>
              <a:buFont typeface="Arial"/>
            </a:pPr>
            <a:r>
              <a:rPr lang="en-US" sz="1400" i="0" u="none" strike="noStrike" cap="none">
                <a:solidFill>
                  <a:schemeClr val="accent3"/>
                </a:solidFill>
                <a:latin typeface="Arial"/>
                <a:ea typeface="Arial"/>
                <a:cs typeface="Arial"/>
                <a:sym typeface="Arial"/>
              </a:rPr>
              <a:t>Sanitary Standards (food standards, animal disease, invasive species)  </a:t>
            </a:r>
          </a:p>
          <a:p>
            <a:pPr marL="457200" marR="0" lvl="0" indent="-317500" algn="l" rtl="0">
              <a:lnSpc>
                <a:spcPct val="80000"/>
              </a:lnSpc>
              <a:spcBef>
                <a:spcPts val="600"/>
              </a:spcBef>
              <a:spcAft>
                <a:spcPts val="0"/>
              </a:spcAft>
              <a:buClr>
                <a:schemeClr val="accent5"/>
              </a:buClr>
              <a:buSzPct val="100000"/>
              <a:buFont typeface="Arial"/>
            </a:pPr>
            <a:r>
              <a:rPr lang="en-US" sz="1400" i="0" u="none" strike="noStrike" cap="none">
                <a:solidFill>
                  <a:schemeClr val="accent3"/>
                </a:solidFill>
                <a:latin typeface="Arial"/>
                <a:ea typeface="Arial"/>
                <a:cs typeface="Arial"/>
                <a:sym typeface="Arial"/>
              </a:rPr>
              <a:t>Technical Barriers (product safety standards, toxics, labeling) </a:t>
            </a:r>
          </a:p>
          <a:p>
            <a:pPr marL="457200" marR="0" lvl="0" indent="-317500" algn="l" rtl="0">
              <a:lnSpc>
                <a:spcPct val="80000"/>
              </a:lnSpc>
              <a:spcBef>
                <a:spcPts val="600"/>
              </a:spcBef>
              <a:spcAft>
                <a:spcPts val="0"/>
              </a:spcAft>
              <a:buClr>
                <a:schemeClr val="accent5"/>
              </a:buClr>
              <a:buSzPct val="100000"/>
              <a:buFont typeface="Arial"/>
            </a:pPr>
            <a:r>
              <a:rPr lang="en-US" sz="1400" i="0" u="none" strike="noStrike" cap="none">
                <a:solidFill>
                  <a:schemeClr val="accent3"/>
                </a:solidFill>
                <a:latin typeface="Arial"/>
                <a:ea typeface="Arial"/>
                <a:cs typeface="Arial"/>
                <a:sym typeface="Arial"/>
              </a:rPr>
              <a:t>Competition Policy</a:t>
            </a:r>
          </a:p>
          <a:p>
            <a:pPr marL="457200" marR="0" lvl="0" indent="-317500" algn="l" rtl="0">
              <a:lnSpc>
                <a:spcPct val="80000"/>
              </a:lnSpc>
              <a:spcBef>
                <a:spcPts val="600"/>
              </a:spcBef>
              <a:spcAft>
                <a:spcPts val="0"/>
              </a:spcAft>
              <a:buClr>
                <a:schemeClr val="accent5"/>
              </a:buClr>
              <a:buSzPct val="100000"/>
              <a:buFont typeface="Arial"/>
            </a:pPr>
            <a:r>
              <a:rPr lang="en-US" sz="1400" i="0" u="none" strike="noStrike" cap="none">
                <a:solidFill>
                  <a:schemeClr val="accent3"/>
                </a:solidFill>
                <a:latin typeface="Arial"/>
                <a:ea typeface="Arial"/>
                <a:cs typeface="Arial"/>
                <a:sym typeface="Arial"/>
              </a:rPr>
              <a:t>State Owned Enterprises </a:t>
            </a:r>
          </a:p>
          <a:p>
            <a:pPr marL="457200" marR="0" lvl="0" indent="-317500" algn="l" rtl="0">
              <a:lnSpc>
                <a:spcPct val="80000"/>
              </a:lnSpc>
              <a:spcBef>
                <a:spcPts val="600"/>
              </a:spcBef>
              <a:spcAft>
                <a:spcPts val="0"/>
              </a:spcAft>
              <a:buClr>
                <a:schemeClr val="accent5"/>
              </a:buClr>
              <a:buSzPct val="100000"/>
              <a:buFont typeface="Arial"/>
            </a:pPr>
            <a:r>
              <a:rPr lang="en-US" sz="1400" i="0" u="none" strike="noStrike" cap="none">
                <a:solidFill>
                  <a:schemeClr val="accent3"/>
                </a:solidFill>
                <a:latin typeface="Arial"/>
                <a:ea typeface="Arial"/>
                <a:cs typeface="Arial"/>
                <a:sym typeface="Arial"/>
              </a:rPr>
              <a:t>Supply Chains</a:t>
            </a:r>
          </a:p>
          <a:p>
            <a:pPr marL="457200" marR="0" lvl="0" indent="-317500" algn="l" rtl="0">
              <a:lnSpc>
                <a:spcPct val="80000"/>
              </a:lnSpc>
              <a:spcBef>
                <a:spcPts val="600"/>
              </a:spcBef>
              <a:spcAft>
                <a:spcPts val="0"/>
              </a:spcAft>
              <a:buClr>
                <a:schemeClr val="accent5"/>
              </a:buClr>
              <a:buSzPct val="100000"/>
              <a:buFont typeface="Arial"/>
            </a:pPr>
            <a:r>
              <a:rPr lang="en-US" sz="1400" i="0" u="none" strike="noStrike" cap="none">
                <a:solidFill>
                  <a:schemeClr val="accent3"/>
                </a:solidFill>
                <a:latin typeface="Arial"/>
                <a:ea typeface="Arial"/>
                <a:cs typeface="Arial"/>
                <a:sym typeface="Arial"/>
              </a:rPr>
              <a:t>Labor </a:t>
            </a:r>
          </a:p>
          <a:p>
            <a:pPr marL="457200" marR="0" lvl="0" indent="-317500" algn="l" rtl="0">
              <a:lnSpc>
                <a:spcPct val="80000"/>
              </a:lnSpc>
              <a:spcBef>
                <a:spcPts val="600"/>
              </a:spcBef>
              <a:spcAft>
                <a:spcPts val="0"/>
              </a:spcAft>
              <a:buClr>
                <a:schemeClr val="accent5"/>
              </a:buClr>
              <a:buSzPct val="100000"/>
              <a:buFont typeface="Arial"/>
            </a:pPr>
            <a:r>
              <a:rPr lang="en-US" sz="1400" i="0" u="none" strike="noStrike" cap="none">
                <a:solidFill>
                  <a:schemeClr val="accent3"/>
                </a:solidFill>
                <a:latin typeface="Arial"/>
                <a:ea typeface="Arial"/>
                <a:cs typeface="Arial"/>
                <a:sym typeface="Arial"/>
              </a:rPr>
              <a:t>Environment</a:t>
            </a:r>
          </a:p>
          <a:p>
            <a:pPr marL="457200" marR="0" lvl="0" indent="-317500" algn="l" rtl="0">
              <a:lnSpc>
                <a:spcPct val="80000"/>
              </a:lnSpc>
              <a:spcBef>
                <a:spcPts val="600"/>
              </a:spcBef>
              <a:buClr>
                <a:schemeClr val="accent5"/>
              </a:buClr>
              <a:buSzPct val="100000"/>
              <a:buFont typeface="Arial"/>
            </a:pPr>
            <a:r>
              <a:rPr lang="en-US" sz="1400" i="0" u="none" strike="noStrike" cap="none">
                <a:solidFill>
                  <a:schemeClr val="accent3"/>
                </a:solidFill>
                <a:latin typeface="Arial"/>
                <a:ea typeface="Arial"/>
                <a:cs typeface="Arial"/>
                <a:sym typeface="Arial"/>
              </a:rPr>
              <a:t>Medicines</a:t>
            </a:r>
          </a:p>
        </p:txBody>
      </p:sp>
      <p:sp>
        <p:nvSpPr>
          <p:cNvPr id="126" name="Shape 126"/>
          <p:cNvSpPr txBox="1">
            <a:spLocks noGrp="1"/>
          </p:cNvSpPr>
          <p:nvPr>
            <p:ph type="body" idx="2"/>
          </p:nvPr>
        </p:nvSpPr>
        <p:spPr>
          <a:xfrm>
            <a:off x="4961125" y="1739725"/>
            <a:ext cx="3809999" cy="4547399"/>
          </a:xfrm>
          <a:prstGeom prst="rect">
            <a:avLst/>
          </a:prstGeom>
          <a:noFill/>
          <a:ln>
            <a:noFill/>
          </a:ln>
        </p:spPr>
        <p:txBody>
          <a:bodyPr lIns="91425" tIns="45700" rIns="91425" bIns="45700" anchor="t" anchorCtr="0">
            <a:noAutofit/>
          </a:bodyPr>
          <a:lstStyle/>
          <a:p>
            <a:pPr marL="274320" marR="0" lvl="0" indent="-274320" algn="l" rtl="0">
              <a:lnSpc>
                <a:spcPct val="80000"/>
              </a:lnSpc>
              <a:spcBef>
                <a:spcPts val="0"/>
              </a:spcBef>
              <a:spcAft>
                <a:spcPts val="0"/>
              </a:spcAft>
              <a:buClr>
                <a:schemeClr val="dk2"/>
              </a:buClr>
              <a:buSzPct val="25000"/>
              <a:buFont typeface="Noto Sans Symbols"/>
              <a:buNone/>
            </a:pPr>
            <a:r>
              <a:rPr lang="en-US" sz="1400" b="1">
                <a:latin typeface="Arial"/>
                <a:ea typeface="Arial"/>
                <a:cs typeface="Arial"/>
                <a:sym typeface="Arial"/>
              </a:rPr>
              <a:t>TRADE CHAPTERS</a:t>
            </a:r>
          </a:p>
          <a:p>
            <a:pPr marL="457200" marR="0" lvl="0" indent="-317500" algn="l" rtl="0">
              <a:lnSpc>
                <a:spcPct val="80000"/>
              </a:lnSpc>
              <a:spcBef>
                <a:spcPts val="600"/>
              </a:spcBef>
              <a:spcAft>
                <a:spcPts val="0"/>
              </a:spcAft>
              <a:buClr>
                <a:schemeClr val="accent5"/>
              </a:buClr>
              <a:buSzPct val="100000"/>
              <a:buFont typeface="Arial"/>
            </a:pPr>
            <a:r>
              <a:rPr lang="en-US" sz="1400" i="0" u="none" strike="noStrike" cap="none">
                <a:solidFill>
                  <a:schemeClr val="accent3"/>
                </a:solidFill>
                <a:latin typeface="Arial"/>
                <a:ea typeface="Arial"/>
                <a:cs typeface="Arial"/>
                <a:sym typeface="Arial"/>
              </a:rPr>
              <a:t>Market Access for Goods </a:t>
            </a:r>
          </a:p>
          <a:p>
            <a:pPr marL="457200" marR="0" lvl="0" indent="-317500" algn="l" rtl="0">
              <a:lnSpc>
                <a:spcPct val="80000"/>
              </a:lnSpc>
              <a:spcBef>
                <a:spcPts val="600"/>
              </a:spcBef>
              <a:spcAft>
                <a:spcPts val="0"/>
              </a:spcAft>
              <a:buClr>
                <a:schemeClr val="accent5"/>
              </a:buClr>
              <a:buSzPct val="100000"/>
              <a:buFont typeface="Arial"/>
            </a:pPr>
            <a:r>
              <a:rPr lang="en-US" sz="1400" i="0" u="none" strike="noStrike" cap="none">
                <a:solidFill>
                  <a:schemeClr val="accent3"/>
                </a:solidFill>
                <a:latin typeface="Arial"/>
                <a:ea typeface="Arial"/>
                <a:cs typeface="Arial"/>
                <a:sym typeface="Arial"/>
              </a:rPr>
              <a:t>Customs </a:t>
            </a:r>
          </a:p>
          <a:p>
            <a:pPr marL="457200" marR="0" lvl="0" indent="-317500" algn="l" rtl="0">
              <a:lnSpc>
                <a:spcPct val="80000"/>
              </a:lnSpc>
              <a:spcBef>
                <a:spcPts val="600"/>
              </a:spcBef>
              <a:spcAft>
                <a:spcPts val="0"/>
              </a:spcAft>
              <a:buClr>
                <a:schemeClr val="accent5"/>
              </a:buClr>
              <a:buSzPct val="100000"/>
              <a:buFont typeface="Arial"/>
            </a:pPr>
            <a:r>
              <a:rPr lang="en-US" sz="1400" i="0" u="none" strike="noStrike" cap="none">
                <a:solidFill>
                  <a:schemeClr val="accent3"/>
                </a:solidFill>
                <a:latin typeface="Arial"/>
                <a:ea typeface="Arial"/>
                <a:cs typeface="Arial"/>
                <a:sym typeface="Arial"/>
              </a:rPr>
              <a:t>Trade Facilitation and Capacity</a:t>
            </a:r>
          </a:p>
          <a:p>
            <a:pPr marL="0" marR="0" lvl="0" indent="457200" algn="l" rtl="0">
              <a:lnSpc>
                <a:spcPct val="80000"/>
              </a:lnSpc>
              <a:spcBef>
                <a:spcPts val="600"/>
              </a:spcBef>
              <a:spcAft>
                <a:spcPts val="0"/>
              </a:spcAft>
              <a:buNone/>
            </a:pPr>
            <a:r>
              <a:rPr lang="en-US" sz="1400" i="0" u="none" strike="noStrike" cap="none">
                <a:solidFill>
                  <a:schemeClr val="accent3"/>
                </a:solidFill>
                <a:latin typeface="Arial"/>
                <a:ea typeface="Arial"/>
                <a:cs typeface="Arial"/>
                <a:sym typeface="Arial"/>
              </a:rPr>
              <a:t>  Building </a:t>
            </a:r>
          </a:p>
          <a:p>
            <a:pPr marL="457200" marR="0" lvl="0" indent="-317500" algn="l" rtl="0">
              <a:lnSpc>
                <a:spcPct val="80000"/>
              </a:lnSpc>
              <a:spcBef>
                <a:spcPts val="600"/>
              </a:spcBef>
              <a:spcAft>
                <a:spcPts val="0"/>
              </a:spcAft>
              <a:buClr>
                <a:schemeClr val="accent5"/>
              </a:buClr>
              <a:buSzPct val="100000"/>
              <a:buFont typeface="Arial"/>
            </a:pPr>
            <a:r>
              <a:rPr lang="en-US" sz="1400" i="0" u="none" strike="noStrike" cap="none">
                <a:solidFill>
                  <a:schemeClr val="accent3"/>
                </a:solidFill>
                <a:latin typeface="Arial"/>
                <a:ea typeface="Arial"/>
                <a:cs typeface="Arial"/>
                <a:sym typeface="Arial"/>
              </a:rPr>
              <a:t>Trade Remedies (Anti-dumping/CVD)</a:t>
            </a:r>
          </a:p>
          <a:p>
            <a:pPr marL="457200" marR="0" lvl="0" indent="-317500" algn="l" rtl="0">
              <a:lnSpc>
                <a:spcPct val="80000"/>
              </a:lnSpc>
              <a:spcBef>
                <a:spcPts val="600"/>
              </a:spcBef>
              <a:spcAft>
                <a:spcPts val="0"/>
              </a:spcAft>
              <a:buClr>
                <a:schemeClr val="accent5"/>
              </a:buClr>
              <a:buSzPct val="100000"/>
              <a:buFont typeface="Arial"/>
            </a:pPr>
            <a:r>
              <a:rPr lang="en-US" sz="1400" i="0" u="none" strike="noStrike" cap="none">
                <a:solidFill>
                  <a:schemeClr val="accent3"/>
                </a:solidFill>
                <a:latin typeface="Arial"/>
                <a:ea typeface="Arial"/>
                <a:cs typeface="Arial"/>
                <a:sym typeface="Arial"/>
              </a:rPr>
              <a:t>Subsidies</a:t>
            </a:r>
          </a:p>
          <a:p>
            <a:pPr marL="274320" marR="0" lvl="0" indent="-274320" algn="l" rtl="0">
              <a:lnSpc>
                <a:spcPct val="80000"/>
              </a:lnSpc>
              <a:spcBef>
                <a:spcPts val="600"/>
              </a:spcBef>
              <a:spcAft>
                <a:spcPts val="0"/>
              </a:spcAft>
              <a:buClr>
                <a:schemeClr val="dk2"/>
              </a:buClr>
              <a:buSzPct val="25000"/>
              <a:buFont typeface="Noto Sans Symbols"/>
              <a:buNone/>
            </a:pPr>
            <a:endParaRPr sz="1400">
              <a:latin typeface="Arial"/>
              <a:ea typeface="Arial"/>
              <a:cs typeface="Arial"/>
              <a:sym typeface="Arial"/>
            </a:endParaRPr>
          </a:p>
          <a:p>
            <a:pPr marL="274320" marR="0" lvl="0" indent="-274320" algn="l" rtl="0">
              <a:lnSpc>
                <a:spcPct val="80000"/>
              </a:lnSpc>
              <a:spcBef>
                <a:spcPts val="600"/>
              </a:spcBef>
              <a:spcAft>
                <a:spcPts val="0"/>
              </a:spcAft>
              <a:buClr>
                <a:schemeClr val="dk2"/>
              </a:buClr>
              <a:buSzPct val="25000"/>
              <a:buFont typeface="Noto Sans Symbols"/>
              <a:buNone/>
            </a:pPr>
            <a:r>
              <a:rPr lang="en-US" sz="1400" b="1">
                <a:latin typeface="Arial"/>
                <a:ea typeface="Arial"/>
                <a:cs typeface="Arial"/>
                <a:sym typeface="Arial"/>
              </a:rPr>
              <a:t>ADMINISTRATIVE CHAPTERS</a:t>
            </a:r>
          </a:p>
          <a:p>
            <a:pPr marL="457200" marR="0" lvl="0" indent="-317500" algn="l" rtl="0">
              <a:lnSpc>
                <a:spcPct val="80000"/>
              </a:lnSpc>
              <a:spcBef>
                <a:spcPts val="600"/>
              </a:spcBef>
              <a:spcAft>
                <a:spcPts val="0"/>
              </a:spcAft>
              <a:buClr>
                <a:schemeClr val="accent5"/>
              </a:buClr>
              <a:buSzPct val="100000"/>
              <a:buFont typeface="Arial"/>
            </a:pPr>
            <a:r>
              <a:rPr lang="en-US" sz="1400" i="0" u="none" strike="noStrike" cap="none">
                <a:solidFill>
                  <a:schemeClr val="accent3"/>
                </a:solidFill>
                <a:latin typeface="Arial"/>
                <a:ea typeface="Arial"/>
                <a:cs typeface="Arial"/>
                <a:sym typeface="Arial"/>
              </a:rPr>
              <a:t>Initial Provisions </a:t>
            </a:r>
          </a:p>
          <a:p>
            <a:pPr marL="457200" marR="0" lvl="0" indent="-317500" algn="l" rtl="0">
              <a:lnSpc>
                <a:spcPct val="80000"/>
              </a:lnSpc>
              <a:spcBef>
                <a:spcPts val="600"/>
              </a:spcBef>
              <a:spcAft>
                <a:spcPts val="0"/>
              </a:spcAft>
              <a:buClr>
                <a:schemeClr val="accent5"/>
              </a:buClr>
              <a:buSzPct val="100000"/>
              <a:buFont typeface="Arial"/>
            </a:pPr>
            <a:r>
              <a:rPr lang="en-US" sz="1400" i="0" u="none" strike="noStrike" cap="none">
                <a:solidFill>
                  <a:schemeClr val="accent3"/>
                </a:solidFill>
                <a:latin typeface="Arial"/>
                <a:ea typeface="Arial"/>
                <a:cs typeface="Arial"/>
                <a:sym typeface="Arial"/>
              </a:rPr>
              <a:t>Exceptions </a:t>
            </a:r>
          </a:p>
          <a:p>
            <a:pPr marL="457200" marR="0" lvl="0" indent="-317500" algn="l" rtl="0">
              <a:lnSpc>
                <a:spcPct val="80000"/>
              </a:lnSpc>
              <a:spcBef>
                <a:spcPts val="600"/>
              </a:spcBef>
              <a:spcAft>
                <a:spcPts val="0"/>
              </a:spcAft>
              <a:buClr>
                <a:schemeClr val="accent5"/>
              </a:buClr>
              <a:buSzPct val="100000"/>
              <a:buFont typeface="Arial"/>
            </a:pPr>
            <a:r>
              <a:rPr lang="en-US" sz="1400" i="0" u="none" strike="noStrike" cap="none">
                <a:solidFill>
                  <a:schemeClr val="accent3"/>
                </a:solidFill>
                <a:latin typeface="Arial"/>
                <a:ea typeface="Arial"/>
                <a:cs typeface="Arial"/>
                <a:sym typeface="Arial"/>
              </a:rPr>
              <a:t>Dispute Settlement </a:t>
            </a:r>
          </a:p>
          <a:p>
            <a:pPr marL="457200" marR="0" lvl="0" indent="-317500" algn="l" rtl="0">
              <a:lnSpc>
                <a:spcPct val="80000"/>
              </a:lnSpc>
              <a:spcBef>
                <a:spcPts val="600"/>
              </a:spcBef>
              <a:spcAft>
                <a:spcPts val="0"/>
              </a:spcAft>
              <a:buClr>
                <a:schemeClr val="accent5"/>
              </a:buClr>
              <a:buSzPct val="100000"/>
              <a:buFont typeface="Arial"/>
            </a:pPr>
            <a:r>
              <a:rPr lang="en-US" sz="1400" i="0" u="none" strike="noStrike" cap="none">
                <a:solidFill>
                  <a:schemeClr val="accent3"/>
                </a:solidFill>
                <a:latin typeface="Arial"/>
                <a:ea typeface="Arial"/>
                <a:cs typeface="Arial"/>
                <a:sym typeface="Arial"/>
              </a:rPr>
              <a:t>Final Provisions </a:t>
            </a:r>
          </a:p>
          <a:p>
            <a:pPr marL="274320" marR="0" lvl="0" indent="-274320" algn="l" rtl="0">
              <a:lnSpc>
                <a:spcPct val="80000"/>
              </a:lnSpc>
              <a:spcBef>
                <a:spcPts val="600"/>
              </a:spcBef>
              <a:spcAft>
                <a:spcPts val="0"/>
              </a:spcAft>
              <a:buClr>
                <a:schemeClr val="dk2"/>
              </a:buClr>
              <a:buSzPct val="25000"/>
              <a:buFont typeface="Noto Sans Symbols"/>
              <a:buNone/>
            </a:pPr>
            <a:endParaRPr sz="1800" i="0" u="sng" strike="noStrike" cap="none">
              <a:solidFill>
                <a:schemeClr val="accent3"/>
              </a:solidFill>
              <a:latin typeface="Arial"/>
              <a:ea typeface="Arial"/>
              <a:cs typeface="Arial"/>
              <a:sym typeface="Arial"/>
            </a:endParaRPr>
          </a:p>
          <a:p>
            <a:pPr marL="274320" marR="0" lvl="0" indent="-274320" algn="l" rtl="0">
              <a:lnSpc>
                <a:spcPct val="80000"/>
              </a:lnSpc>
              <a:spcBef>
                <a:spcPts val="600"/>
              </a:spcBef>
              <a:buClr>
                <a:schemeClr val="dk2"/>
              </a:buClr>
              <a:buSzPct val="25000"/>
              <a:buFont typeface="Noto Sans Symbols"/>
              <a:buNone/>
            </a:pPr>
            <a:endParaRPr sz="1400" b="1" i="0" u="none" strike="noStrike" cap="none">
              <a:solidFill>
                <a:schemeClr val="dk1"/>
              </a:solidFill>
              <a:latin typeface="Trebuchet MS"/>
              <a:ea typeface="Trebuchet MS"/>
              <a:cs typeface="Trebuchet MS"/>
              <a:sym typeface="Trebuchet MS"/>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800100" y="316700"/>
            <a:ext cx="7619999" cy="641399"/>
          </a:xfrm>
          <a:prstGeom prst="rect">
            <a:avLst/>
          </a:prstGeom>
          <a:noFill/>
          <a:ln>
            <a:noFill/>
          </a:ln>
        </p:spPr>
        <p:txBody>
          <a:bodyPr lIns="45700" tIns="0" rIns="45700" bIns="0" anchor="ctr" anchorCtr="0">
            <a:noAutofit/>
          </a:bodyPr>
          <a:lstStyle/>
          <a:p>
            <a:pPr marL="0" marR="0" lvl="0" indent="0" algn="ctr" rtl="0">
              <a:spcBef>
                <a:spcPts val="0"/>
              </a:spcBef>
              <a:buClr>
                <a:schemeClr val="dk1"/>
              </a:buClr>
              <a:buSzPct val="25000"/>
              <a:buFont typeface="Arial"/>
              <a:buNone/>
            </a:pPr>
            <a:r>
              <a:rPr lang="en-US" sz="3600">
                <a:solidFill>
                  <a:schemeClr val="dk1"/>
                </a:solidFill>
                <a:latin typeface="Arial"/>
                <a:ea typeface="Arial"/>
                <a:cs typeface="Arial"/>
                <a:sym typeface="Arial"/>
              </a:rPr>
              <a:t>T</a:t>
            </a:r>
            <a:r>
              <a:rPr lang="en-US" sz="3600" b="1" i="0" u="none" strike="noStrike" cap="none">
                <a:solidFill>
                  <a:schemeClr val="dk1"/>
                </a:solidFill>
                <a:latin typeface="Arial"/>
                <a:ea typeface="Arial"/>
                <a:cs typeface="Arial"/>
                <a:sym typeface="Arial"/>
              </a:rPr>
              <a:t>PP’S NON-TRADE POLICIES</a:t>
            </a:r>
          </a:p>
        </p:txBody>
      </p:sp>
      <p:sp>
        <p:nvSpPr>
          <p:cNvPr id="133" name="Shape 133"/>
          <p:cNvSpPr txBox="1">
            <a:spLocks noGrp="1"/>
          </p:cNvSpPr>
          <p:nvPr>
            <p:ph type="body" idx="1"/>
          </p:nvPr>
        </p:nvSpPr>
        <p:spPr>
          <a:xfrm>
            <a:off x="514350" y="1298700"/>
            <a:ext cx="8191499" cy="4260599"/>
          </a:xfrm>
          <a:prstGeom prst="rect">
            <a:avLst/>
          </a:prstGeom>
          <a:noFill/>
          <a:ln>
            <a:noFill/>
          </a:ln>
        </p:spPr>
        <p:txBody>
          <a:bodyPr lIns="91425" tIns="45700" rIns="91425" bIns="45700" anchor="t" anchorCtr="0">
            <a:noAutofit/>
          </a:bodyPr>
          <a:lstStyle/>
          <a:p>
            <a:pPr marL="457200" marR="0" lvl="0" indent="-317500" algn="l" rtl="0">
              <a:lnSpc>
                <a:spcPct val="90000"/>
              </a:lnSpc>
              <a:spcBef>
                <a:spcPts val="0"/>
              </a:spcBef>
              <a:spcAft>
                <a:spcPts val="0"/>
              </a:spcAft>
              <a:buClr>
                <a:schemeClr val="accent5"/>
              </a:buClr>
              <a:buSzPct val="77777"/>
              <a:buFont typeface="Arial"/>
            </a:pPr>
            <a:r>
              <a:rPr lang="en-US" sz="1800" b="0" i="0" u="none" strike="noStrike" cap="none">
                <a:solidFill>
                  <a:schemeClr val="dk1"/>
                </a:solidFill>
                <a:latin typeface="Arial"/>
                <a:ea typeface="Arial"/>
                <a:cs typeface="Arial"/>
                <a:sym typeface="Arial"/>
              </a:rPr>
              <a:t>Foreign firms can effectively stop any financial regulation  including restructuring of debt, bans on toxic derivatives or other dangerous financial practices.</a:t>
            </a:r>
            <a:br>
              <a:rPr lang="en-US" sz="1800" b="0" i="0" u="none" strike="noStrike" cap="none">
                <a:solidFill>
                  <a:schemeClr val="dk1"/>
                </a:solidFill>
                <a:latin typeface="Arial"/>
                <a:ea typeface="Arial"/>
                <a:cs typeface="Arial"/>
                <a:sym typeface="Arial"/>
              </a:rPr>
            </a:br>
            <a:endParaRPr lang="en-US" sz="1800" b="0" i="0" u="none" strike="noStrike" cap="none">
              <a:solidFill>
                <a:schemeClr val="dk1"/>
              </a:solidFill>
              <a:latin typeface="Arial"/>
              <a:ea typeface="Arial"/>
              <a:cs typeface="Arial"/>
              <a:sym typeface="Arial"/>
            </a:endParaRPr>
          </a:p>
          <a:p>
            <a:pPr marL="457200" marR="0" lvl="0" indent="-317500" algn="l" rtl="0">
              <a:lnSpc>
                <a:spcPct val="90000"/>
              </a:lnSpc>
              <a:spcBef>
                <a:spcPts val="600"/>
              </a:spcBef>
              <a:spcAft>
                <a:spcPts val="0"/>
              </a:spcAft>
              <a:buClr>
                <a:schemeClr val="accent5"/>
              </a:buClr>
              <a:buSzPct val="77777"/>
              <a:buFont typeface="Arial"/>
            </a:pPr>
            <a:r>
              <a:rPr lang="en-US" sz="1800" b="0" i="0" u="none" strike="noStrike" cap="none">
                <a:solidFill>
                  <a:schemeClr val="dk1"/>
                </a:solidFill>
                <a:latin typeface="Arial"/>
                <a:ea typeface="Arial"/>
                <a:cs typeface="Arial"/>
                <a:sym typeface="Arial"/>
              </a:rPr>
              <a:t>Extends patents on drugs, limits fair use of </a:t>
            </a:r>
            <a:r>
              <a:rPr lang="en-US" sz="1800">
                <a:latin typeface="Arial"/>
                <a:ea typeface="Arial"/>
                <a:cs typeface="Arial"/>
                <a:sym typeface="Arial"/>
              </a:rPr>
              <a:t>copyrighted</a:t>
            </a:r>
            <a:r>
              <a:rPr lang="en-US" sz="1800" b="0" i="0" u="none" strike="noStrike" cap="none">
                <a:solidFill>
                  <a:schemeClr val="dk1"/>
                </a:solidFill>
                <a:latin typeface="Arial"/>
                <a:ea typeface="Arial"/>
                <a:cs typeface="Arial"/>
                <a:sym typeface="Arial"/>
              </a:rPr>
              <a:t> material, bans tinkering with software and digital devices and criminalizes disclosures of trade information.</a:t>
            </a:r>
            <a:br>
              <a:rPr lang="en-US" sz="1800" b="0" i="0" u="none" strike="noStrike" cap="none">
                <a:solidFill>
                  <a:schemeClr val="dk1"/>
                </a:solidFill>
                <a:latin typeface="Arial"/>
                <a:ea typeface="Arial"/>
                <a:cs typeface="Arial"/>
                <a:sym typeface="Arial"/>
              </a:rPr>
            </a:br>
            <a:endParaRPr lang="en-US" sz="1800" b="0" i="0" u="none" strike="noStrike" cap="none">
              <a:solidFill>
                <a:schemeClr val="dk1"/>
              </a:solidFill>
              <a:latin typeface="Arial"/>
              <a:ea typeface="Arial"/>
              <a:cs typeface="Arial"/>
              <a:sym typeface="Arial"/>
            </a:endParaRPr>
          </a:p>
          <a:p>
            <a:pPr marL="457200" marR="0" lvl="0" indent="-317500" algn="l" rtl="0">
              <a:lnSpc>
                <a:spcPct val="90000"/>
              </a:lnSpc>
              <a:spcBef>
                <a:spcPts val="600"/>
              </a:spcBef>
              <a:spcAft>
                <a:spcPts val="0"/>
              </a:spcAft>
              <a:buClr>
                <a:schemeClr val="accent5"/>
              </a:buClr>
              <a:buSzPct val="77777"/>
              <a:buFont typeface="Arial"/>
            </a:pPr>
            <a:r>
              <a:rPr lang="en-US" sz="1800" b="0" i="0" u="none" strike="noStrike" cap="none">
                <a:solidFill>
                  <a:schemeClr val="dk1"/>
                </a:solidFill>
                <a:latin typeface="Arial"/>
                <a:ea typeface="Arial"/>
                <a:cs typeface="Arial"/>
                <a:sym typeface="Arial"/>
              </a:rPr>
              <a:t>Places  similar limits on our Internet freedom that Congress rejected in 2011 with SOPA.  </a:t>
            </a:r>
            <a:br>
              <a:rPr lang="en-US" sz="1800" b="0" i="0" u="none" strike="noStrike" cap="none">
                <a:solidFill>
                  <a:schemeClr val="dk1"/>
                </a:solidFill>
                <a:latin typeface="Arial"/>
                <a:ea typeface="Arial"/>
                <a:cs typeface="Arial"/>
                <a:sym typeface="Arial"/>
              </a:rPr>
            </a:br>
            <a:endParaRPr lang="en-US" sz="1800" b="0" i="0" u="none" strike="noStrike" cap="none">
              <a:solidFill>
                <a:schemeClr val="dk1"/>
              </a:solidFill>
              <a:latin typeface="Arial"/>
              <a:ea typeface="Arial"/>
              <a:cs typeface="Arial"/>
              <a:sym typeface="Arial"/>
            </a:endParaRPr>
          </a:p>
          <a:p>
            <a:pPr marL="457200" marR="0" lvl="0" indent="-317500" algn="l" rtl="0">
              <a:lnSpc>
                <a:spcPct val="90000"/>
              </a:lnSpc>
              <a:spcBef>
                <a:spcPts val="600"/>
              </a:spcBef>
              <a:spcAft>
                <a:spcPts val="0"/>
              </a:spcAft>
              <a:buClr>
                <a:schemeClr val="accent5"/>
              </a:buClr>
              <a:buSzPct val="77777"/>
              <a:buFont typeface="Arial"/>
            </a:pPr>
            <a:r>
              <a:rPr lang="en-US" sz="1800" b="0" i="0" u="none" strike="noStrike" cap="none">
                <a:solidFill>
                  <a:schemeClr val="dk1"/>
                </a:solidFill>
                <a:latin typeface="Arial"/>
                <a:ea typeface="Arial"/>
                <a:cs typeface="Arial"/>
                <a:sym typeface="Arial"/>
              </a:rPr>
              <a:t>Greater property rights for foreign investors than domestic firms. </a:t>
            </a:r>
            <a:br>
              <a:rPr lang="en-US" sz="1800" b="0" i="0" u="none" strike="noStrike" cap="none">
                <a:solidFill>
                  <a:schemeClr val="dk1"/>
                </a:solidFill>
                <a:latin typeface="Arial"/>
                <a:ea typeface="Arial"/>
                <a:cs typeface="Arial"/>
                <a:sym typeface="Arial"/>
              </a:rPr>
            </a:br>
            <a:endParaRPr lang="en-US" sz="1800" b="0" i="0" u="none" strike="noStrike" cap="none">
              <a:solidFill>
                <a:schemeClr val="dk1"/>
              </a:solidFill>
              <a:latin typeface="Arial"/>
              <a:ea typeface="Arial"/>
              <a:cs typeface="Arial"/>
              <a:sym typeface="Arial"/>
            </a:endParaRPr>
          </a:p>
          <a:p>
            <a:pPr marL="457200" marR="0" lvl="0" indent="-317500" algn="l" rtl="0">
              <a:lnSpc>
                <a:spcPct val="90000"/>
              </a:lnSpc>
              <a:spcBef>
                <a:spcPts val="600"/>
              </a:spcBef>
              <a:spcAft>
                <a:spcPts val="0"/>
              </a:spcAft>
              <a:buClr>
                <a:schemeClr val="accent5"/>
              </a:buClr>
              <a:buSzPct val="77777"/>
              <a:buFont typeface="Arial"/>
            </a:pPr>
            <a:r>
              <a:rPr lang="en-US" sz="1800" b="0" i="0" u="none" strike="noStrike" cap="none">
                <a:solidFill>
                  <a:schemeClr val="dk1"/>
                </a:solidFill>
                <a:latin typeface="Arial"/>
                <a:ea typeface="Arial"/>
                <a:cs typeface="Arial"/>
                <a:sym typeface="Arial"/>
              </a:rPr>
              <a:t>The national security  defense exception is not an excuse for lost profit as it has been in other trade agreements.</a:t>
            </a: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952500" y="346789"/>
            <a:ext cx="7239000" cy="594300"/>
          </a:xfrm>
          <a:prstGeom prst="rect">
            <a:avLst/>
          </a:prstGeom>
          <a:noFill/>
          <a:ln>
            <a:noFill/>
          </a:ln>
        </p:spPr>
        <p:txBody>
          <a:bodyPr lIns="45700" tIns="0" rIns="45700" bIns="0" anchor="b" anchorCtr="0">
            <a:noAutofit/>
          </a:bodyPr>
          <a:lstStyle/>
          <a:p>
            <a:pPr marL="0" marR="0" lvl="0" indent="0" algn="ctr" rtl="0">
              <a:spcBef>
                <a:spcPts val="0"/>
              </a:spcBef>
              <a:buClr>
                <a:schemeClr val="dk1"/>
              </a:buClr>
              <a:buSzPct val="25000"/>
              <a:buFont typeface="Arial"/>
              <a:buNone/>
            </a:pPr>
            <a:r>
              <a:rPr lang="en-US" sz="3600" b="1" i="0" u="none" strike="noStrike" cap="none">
                <a:solidFill>
                  <a:schemeClr val="dk1"/>
                </a:solidFill>
                <a:latin typeface="Arial"/>
                <a:ea typeface="Arial"/>
                <a:cs typeface="Arial"/>
                <a:sym typeface="Arial"/>
              </a:rPr>
              <a:t>TPP’S NON-TRADE POLICIES </a:t>
            </a:r>
          </a:p>
        </p:txBody>
      </p:sp>
      <p:sp>
        <p:nvSpPr>
          <p:cNvPr id="140" name="Shape 140"/>
          <p:cNvSpPr txBox="1">
            <a:spLocks noGrp="1"/>
          </p:cNvSpPr>
          <p:nvPr>
            <p:ph type="body" idx="1"/>
          </p:nvPr>
        </p:nvSpPr>
        <p:spPr>
          <a:xfrm>
            <a:off x="952500" y="1280550"/>
            <a:ext cx="7239000" cy="4296899"/>
          </a:xfrm>
          <a:prstGeom prst="rect">
            <a:avLst/>
          </a:prstGeom>
        </p:spPr>
        <p:txBody>
          <a:bodyPr lIns="91425" tIns="45700" rIns="91425" bIns="45700" anchor="t" anchorCtr="0">
            <a:noAutofit/>
          </a:bodyPr>
          <a:lstStyle/>
          <a:p>
            <a:pPr marL="274320" lvl="0" indent="-274320" rtl="0">
              <a:spcBef>
                <a:spcPts val="0"/>
              </a:spcBef>
              <a:buClr>
                <a:schemeClr val="dk1"/>
              </a:buClr>
              <a:buSzPct val="25000"/>
              <a:buFont typeface="Noto Sans Symbols"/>
              <a:buNone/>
            </a:pPr>
            <a:r>
              <a:rPr lang="en-US" i="1" dirty="0">
                <a:solidFill>
                  <a:schemeClr val="accent3"/>
                </a:solidFill>
              </a:rPr>
              <a:t>Continued….</a:t>
            </a:r>
          </a:p>
          <a:p>
            <a:pPr marL="274320" lvl="0" indent="-274320" rtl="0">
              <a:lnSpc>
                <a:spcPct val="100000"/>
              </a:lnSpc>
              <a:spcBef>
                <a:spcPts val="600"/>
              </a:spcBef>
              <a:buClr>
                <a:schemeClr val="dk1"/>
              </a:buClr>
              <a:buSzPct val="25000"/>
              <a:buFont typeface="Noto Sans Symbols"/>
              <a:buNone/>
            </a:pPr>
            <a:endParaRPr i="0" dirty="0">
              <a:solidFill>
                <a:schemeClr val="dk1"/>
              </a:solidFill>
            </a:endParaRPr>
          </a:p>
          <a:p>
            <a:pPr marL="457200" lvl="0" indent="-228600" rtl="0">
              <a:lnSpc>
                <a:spcPct val="100000"/>
              </a:lnSpc>
              <a:spcBef>
                <a:spcPts val="600"/>
              </a:spcBef>
              <a:buFont typeface="Arial"/>
            </a:pPr>
            <a:r>
              <a:rPr lang="en-US" i="0" dirty="0">
                <a:solidFill>
                  <a:schemeClr val="dk1"/>
                </a:solidFill>
              </a:rPr>
              <a:t>U.S. must import food that does not meet U.S. standards, putting our health at risk and undermining U.S. producers.</a:t>
            </a:r>
            <a:br>
              <a:rPr lang="en-US" i="0" dirty="0">
                <a:solidFill>
                  <a:schemeClr val="dk1"/>
                </a:solidFill>
              </a:rPr>
            </a:br>
            <a:endParaRPr lang="en-US" i="0" dirty="0">
              <a:solidFill>
                <a:schemeClr val="dk1"/>
              </a:solidFill>
            </a:endParaRPr>
          </a:p>
          <a:p>
            <a:pPr marL="457200" lvl="0" indent="-228600" rtl="0">
              <a:lnSpc>
                <a:spcPct val="100000"/>
              </a:lnSpc>
              <a:spcBef>
                <a:spcPts val="600"/>
              </a:spcBef>
              <a:buFont typeface="Arial"/>
            </a:pPr>
            <a:r>
              <a:rPr lang="en-US" i="0" dirty="0">
                <a:solidFill>
                  <a:schemeClr val="dk1"/>
                </a:solidFill>
              </a:rPr>
              <a:t>“Buy American”, “Buy Local” procurement preferences forbidden, first federally then state and municipalities.</a:t>
            </a:r>
            <a:br>
              <a:rPr lang="en-US" i="0" dirty="0">
                <a:solidFill>
                  <a:schemeClr val="dk1"/>
                </a:solidFill>
              </a:rPr>
            </a:br>
            <a:endParaRPr lang="en-US" i="0" dirty="0">
              <a:solidFill>
                <a:schemeClr val="dk1"/>
              </a:solidFill>
            </a:endParaRPr>
          </a:p>
          <a:p>
            <a:pPr marL="457200" lvl="0" indent="-228600" rtl="0">
              <a:lnSpc>
                <a:spcPct val="100000"/>
              </a:lnSpc>
              <a:spcBef>
                <a:spcPts val="600"/>
              </a:spcBef>
              <a:buFont typeface="Arial"/>
            </a:pPr>
            <a:r>
              <a:rPr lang="en-US" i="0" dirty="0">
                <a:solidFill>
                  <a:schemeClr val="dk1"/>
                </a:solidFill>
              </a:rPr>
              <a:t>“Transparency” chapter would allow pharmaceutical firms to challenge drug-price decisions by Medicare, Medicaid, VA formularies.</a:t>
            </a:r>
            <a:br>
              <a:rPr lang="en-US" i="0" dirty="0">
                <a:solidFill>
                  <a:schemeClr val="dk1"/>
                </a:solidFill>
              </a:rPr>
            </a:br>
            <a:endParaRPr lang="en-US" i="0" dirty="0">
              <a:solidFill>
                <a:schemeClr val="dk1"/>
              </a:solidFill>
            </a:endParaRPr>
          </a:p>
          <a:p>
            <a:pPr marL="457200" lvl="0" indent="-228600" rtl="0">
              <a:lnSpc>
                <a:spcPct val="100000"/>
              </a:lnSpc>
              <a:spcBef>
                <a:spcPts val="600"/>
              </a:spcBef>
              <a:buFont typeface="Arial"/>
            </a:pPr>
            <a:r>
              <a:rPr lang="en-US" i="0" dirty="0">
                <a:solidFill>
                  <a:schemeClr val="dk1"/>
                </a:solidFill>
              </a:rPr>
              <a:t>State laws are subject to direct challenge in corporate tribunals by foreign investors.</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951000" y="355698"/>
            <a:ext cx="7242000" cy="1017599"/>
          </a:xfrm>
          <a:prstGeom prst="rect">
            <a:avLst/>
          </a:prstGeom>
          <a:noFill/>
          <a:ln>
            <a:noFill/>
          </a:ln>
        </p:spPr>
        <p:txBody>
          <a:bodyPr lIns="45700" tIns="0" rIns="45700" bIns="0" anchor="b" anchorCtr="0">
            <a:noAutofit/>
          </a:bodyPr>
          <a:lstStyle/>
          <a:p>
            <a:pPr marL="0" marR="0" lvl="0" indent="0" algn="ctr" rtl="0">
              <a:spcBef>
                <a:spcPts val="0"/>
              </a:spcBef>
              <a:buClr>
                <a:schemeClr val="dk1"/>
              </a:buClr>
              <a:buSzPct val="25000"/>
              <a:buFont typeface="Arial"/>
              <a:buNone/>
            </a:pPr>
            <a:r>
              <a:rPr lang="en-US" sz="3200" b="1" i="0" u="none" strike="noStrike" cap="none">
                <a:solidFill>
                  <a:schemeClr val="dk1"/>
                </a:solidFill>
                <a:latin typeface="Arial"/>
                <a:ea typeface="Arial"/>
                <a:cs typeface="Arial"/>
                <a:sym typeface="Arial"/>
              </a:rPr>
              <a:t>TPP CONTRIBUTES TO CLIMATE CHANGE</a:t>
            </a:r>
          </a:p>
        </p:txBody>
      </p:sp>
      <p:sp>
        <p:nvSpPr>
          <p:cNvPr id="147" name="Shape 147"/>
          <p:cNvSpPr txBox="1">
            <a:spLocks noGrp="1"/>
          </p:cNvSpPr>
          <p:nvPr>
            <p:ph type="body" idx="1"/>
          </p:nvPr>
        </p:nvSpPr>
        <p:spPr>
          <a:xfrm>
            <a:off x="501800" y="1600200"/>
            <a:ext cx="3520499" cy="4802999"/>
          </a:xfrm>
          <a:prstGeom prst="rect">
            <a:avLst/>
          </a:prstGeom>
          <a:noFill/>
          <a:ln>
            <a:noFill/>
          </a:ln>
        </p:spPr>
        <p:txBody>
          <a:bodyPr lIns="91425" tIns="45700" rIns="91425" bIns="45700" anchor="t" anchorCtr="0">
            <a:noAutofit/>
          </a:bodyPr>
          <a:lstStyle/>
          <a:p>
            <a:pPr marL="457200" marR="0" lvl="0" indent="-323850" algn="l" rtl="0">
              <a:lnSpc>
                <a:spcPct val="90000"/>
              </a:lnSpc>
              <a:spcBef>
                <a:spcPts val="0"/>
              </a:spcBef>
              <a:spcAft>
                <a:spcPts val="0"/>
              </a:spcAft>
              <a:buClr>
                <a:schemeClr val="accent5"/>
              </a:buClr>
              <a:buSzPct val="100000"/>
              <a:buFont typeface="Arial"/>
            </a:pPr>
            <a:r>
              <a:rPr lang="en-US" sz="1500" b="0" i="0" u="none" strike="noStrike" cap="none">
                <a:solidFill>
                  <a:schemeClr val="dk1"/>
                </a:solidFill>
                <a:latin typeface="Arial"/>
                <a:ea typeface="Arial"/>
                <a:cs typeface="Arial"/>
                <a:sym typeface="Arial"/>
              </a:rPr>
              <a:t>Will increase carbon emissions that are heating up our planet and provoking mass extinction of life;</a:t>
            </a:r>
            <a:br>
              <a:rPr lang="en-US" sz="1500" b="0" i="0" u="none" strike="noStrike" cap="none">
                <a:solidFill>
                  <a:schemeClr val="dk1"/>
                </a:solidFill>
                <a:latin typeface="Arial"/>
                <a:ea typeface="Arial"/>
                <a:cs typeface="Arial"/>
                <a:sym typeface="Arial"/>
              </a:rPr>
            </a:br>
            <a:endParaRPr lang="en-US" sz="1500" b="0" i="0" u="none" strike="noStrike" cap="none">
              <a:solidFill>
                <a:schemeClr val="dk1"/>
              </a:solidFill>
              <a:latin typeface="Arial"/>
              <a:ea typeface="Arial"/>
              <a:cs typeface="Arial"/>
              <a:sym typeface="Arial"/>
            </a:endParaRPr>
          </a:p>
          <a:p>
            <a:pPr marL="457200" marR="0" lvl="0" indent="-323850" algn="l" rtl="0">
              <a:lnSpc>
                <a:spcPct val="90000"/>
              </a:lnSpc>
              <a:spcBef>
                <a:spcPts val="600"/>
              </a:spcBef>
              <a:spcAft>
                <a:spcPts val="0"/>
              </a:spcAft>
              <a:buClr>
                <a:schemeClr val="accent5"/>
              </a:buClr>
              <a:buSzPct val="100000"/>
              <a:buFont typeface="Arial"/>
            </a:pPr>
            <a:r>
              <a:rPr lang="en-US" sz="1500" b="0" i="0" u="none" strike="noStrike" cap="none">
                <a:solidFill>
                  <a:schemeClr val="dk1"/>
                </a:solidFill>
                <a:latin typeface="Arial"/>
                <a:ea typeface="Arial"/>
                <a:cs typeface="Arial"/>
                <a:sym typeface="Arial"/>
              </a:rPr>
              <a:t>Would increase fracking and natural gas export;</a:t>
            </a:r>
            <a:br>
              <a:rPr lang="en-US" sz="1500" b="0" i="0" u="none" strike="noStrike" cap="none">
                <a:solidFill>
                  <a:schemeClr val="dk1"/>
                </a:solidFill>
                <a:latin typeface="Arial"/>
                <a:ea typeface="Arial"/>
                <a:cs typeface="Arial"/>
                <a:sym typeface="Arial"/>
              </a:rPr>
            </a:br>
            <a:endParaRPr lang="en-US" sz="1500" b="0" i="0" u="none" strike="noStrike" cap="none">
              <a:solidFill>
                <a:schemeClr val="dk1"/>
              </a:solidFill>
              <a:latin typeface="Arial"/>
              <a:ea typeface="Arial"/>
              <a:cs typeface="Arial"/>
              <a:sym typeface="Arial"/>
            </a:endParaRPr>
          </a:p>
          <a:p>
            <a:pPr marL="457200" marR="0" lvl="0" indent="-323850" algn="l" rtl="0">
              <a:lnSpc>
                <a:spcPct val="90000"/>
              </a:lnSpc>
              <a:spcBef>
                <a:spcPts val="600"/>
              </a:spcBef>
              <a:spcAft>
                <a:spcPts val="0"/>
              </a:spcAft>
              <a:buClr>
                <a:schemeClr val="accent5"/>
              </a:buClr>
              <a:buSzPct val="100000"/>
              <a:buFont typeface="Arial"/>
            </a:pPr>
            <a:r>
              <a:rPr lang="en-US" sz="1500" b="0" i="0" u="none" strike="noStrike" cap="none">
                <a:solidFill>
                  <a:schemeClr val="dk1"/>
                </a:solidFill>
                <a:latin typeface="Arial"/>
                <a:ea typeface="Arial"/>
                <a:cs typeface="Arial"/>
                <a:sym typeface="Arial"/>
              </a:rPr>
              <a:t>Weak language on conservation and gives fossil fuel corporations the right to challenge climate protections similar to the challenge of the Keystone pipeline decision by TransCanada</a:t>
            </a:r>
            <a:r>
              <a:rPr lang="en-US" sz="1500">
                <a:latin typeface="Arial"/>
                <a:ea typeface="Arial"/>
                <a:cs typeface="Arial"/>
                <a:sym typeface="Arial"/>
              </a:rPr>
              <a:t>;</a:t>
            </a:r>
            <a:br>
              <a:rPr lang="en-US" sz="1500">
                <a:latin typeface="Arial"/>
                <a:ea typeface="Arial"/>
                <a:cs typeface="Arial"/>
                <a:sym typeface="Arial"/>
              </a:rPr>
            </a:br>
            <a:endParaRPr lang="en-US" sz="1500">
              <a:latin typeface="Arial"/>
              <a:ea typeface="Arial"/>
              <a:cs typeface="Arial"/>
              <a:sym typeface="Arial"/>
            </a:endParaRPr>
          </a:p>
          <a:p>
            <a:pPr marL="457200" marR="0" lvl="0" indent="-323850" algn="l" rtl="0">
              <a:lnSpc>
                <a:spcPct val="90000"/>
              </a:lnSpc>
              <a:spcBef>
                <a:spcPts val="600"/>
              </a:spcBef>
              <a:spcAft>
                <a:spcPts val="0"/>
              </a:spcAft>
              <a:buClr>
                <a:schemeClr val="accent5"/>
              </a:buClr>
              <a:buSzPct val="100000"/>
              <a:buFont typeface="Arial"/>
            </a:pPr>
            <a:r>
              <a:rPr lang="en-US" sz="1500" b="0" i="0" u="none" strike="noStrike" cap="none">
                <a:solidFill>
                  <a:schemeClr val="dk1"/>
                </a:solidFill>
                <a:latin typeface="Arial"/>
                <a:ea typeface="Arial"/>
                <a:cs typeface="Arial"/>
                <a:sym typeface="Arial"/>
              </a:rPr>
              <a:t>Multilateral Environmental Agreements Rollback-unlike past trade agreements, the TPP does not obligate nations to follow all seven core MEAs; </a:t>
            </a:r>
          </a:p>
        </p:txBody>
      </p:sp>
      <p:sp>
        <p:nvSpPr>
          <p:cNvPr id="148" name="Shape 148"/>
          <p:cNvSpPr/>
          <p:nvPr/>
        </p:nvSpPr>
        <p:spPr>
          <a:xfrm>
            <a:off x="4376525" y="1640925"/>
            <a:ext cx="4389899" cy="4762199"/>
          </a:xfrm>
          <a:prstGeom prst="rect">
            <a:avLst/>
          </a:prstGeom>
          <a:solidFill>
            <a:schemeClr val="accent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149" name="Shape 149"/>
          <p:cNvPicPr preferRelativeResize="0"/>
          <p:nvPr/>
        </p:nvPicPr>
        <p:blipFill rotWithShape="1">
          <a:blip r:embed="rId3">
            <a:alphaModFix/>
          </a:blip>
          <a:srcRect/>
          <a:stretch/>
        </p:blipFill>
        <p:spPr>
          <a:xfrm>
            <a:off x="4461275" y="2299350"/>
            <a:ext cx="4220400" cy="3127800"/>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2322</Words>
  <Application>Microsoft Office PowerPoint</Application>
  <PresentationFormat>On-screen Show (4:3)</PresentationFormat>
  <Paragraphs>177</Paragraphs>
  <Slides>19</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Arial Black</vt:lpstr>
      <vt:lpstr>Noto Sans Symbols</vt:lpstr>
      <vt:lpstr>Cabin</vt:lpstr>
      <vt:lpstr>Trebuchet MS</vt:lpstr>
      <vt:lpstr>Calibri</vt:lpstr>
      <vt:lpstr>Oswald</vt:lpstr>
      <vt:lpstr>Average</vt:lpstr>
      <vt:lpstr>slate</vt:lpstr>
      <vt:lpstr>Slide 1</vt:lpstr>
      <vt:lpstr>THE TRANS-PACIFIC PARTNERSHIP</vt:lpstr>
      <vt:lpstr>TPP IS AN ATTACK ON DEMOCRACY</vt:lpstr>
      <vt:lpstr>UNDERMINING DEMOCRACY:</vt:lpstr>
      <vt:lpstr>      </vt:lpstr>
      <vt:lpstr>MOST OF THE TPP IS NOT ABOUT TRADE</vt:lpstr>
      <vt:lpstr>TPP’S NON-TRADE POLICIES</vt:lpstr>
      <vt:lpstr>TPP’S NON-TRADE POLICIES </vt:lpstr>
      <vt:lpstr>TPP CONTRIBUTES TO CLIMATE CHANGE</vt:lpstr>
      <vt:lpstr>WHAT ABOUT LABOR STANDARDS?</vt:lpstr>
      <vt:lpstr>ENSURES A RAW DEAL FOR WORKERS</vt:lpstr>
      <vt:lpstr>BYE - BYE, BUY LOCAL</vt:lpstr>
      <vt:lpstr>TPP PUTS WORKERS IN A  RACE TO THE BOTTOM</vt:lpstr>
      <vt:lpstr>Slide 14</vt:lpstr>
      <vt:lpstr>THE 99% MUST </vt:lpstr>
      <vt:lpstr>Slide 16</vt:lpstr>
      <vt:lpstr>GLOBAL RESISTANCE HAS BEGUN…</vt:lpstr>
      <vt:lpstr>WE NEED TO ACT NOW</vt:lpstr>
      <vt:lpstr>THE FOLLOWING DEMOCRATS IN UE BASE AREAS VOTED FOR FAST TRACK</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Lyndsey O'Day</cp:lastModifiedBy>
  <cp:revision>2</cp:revision>
  <dcterms:modified xsi:type="dcterms:W3CDTF">2016-02-18T16:15:21Z</dcterms:modified>
</cp:coreProperties>
</file>